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7"/>
  </p:notesMasterIdLst>
  <p:sldIdLst>
    <p:sldId id="256" r:id="rId2"/>
    <p:sldId id="300" r:id="rId3"/>
    <p:sldId id="257" r:id="rId4"/>
    <p:sldId id="258" r:id="rId5"/>
    <p:sldId id="319" r:id="rId6"/>
    <p:sldId id="320" r:id="rId7"/>
    <p:sldId id="317" r:id="rId8"/>
    <p:sldId id="321" r:id="rId9"/>
    <p:sldId id="318" r:id="rId10"/>
    <p:sldId id="322" r:id="rId11"/>
    <p:sldId id="323" r:id="rId12"/>
    <p:sldId id="324" r:id="rId13"/>
    <p:sldId id="259" r:id="rId14"/>
    <p:sldId id="266" r:id="rId15"/>
    <p:sldId id="325" r:id="rId16"/>
    <p:sldId id="269" r:id="rId17"/>
    <p:sldId id="270" r:id="rId18"/>
    <p:sldId id="262" r:id="rId19"/>
    <p:sldId id="298" r:id="rId20"/>
    <p:sldId id="326" r:id="rId21"/>
    <p:sldId id="327" r:id="rId22"/>
    <p:sldId id="328" r:id="rId23"/>
    <p:sldId id="329" r:id="rId24"/>
    <p:sldId id="330" r:id="rId25"/>
    <p:sldId id="331" r:id="rId26"/>
    <p:sldId id="260" r:id="rId27"/>
    <p:sldId id="272" r:id="rId28"/>
    <p:sldId id="332" r:id="rId29"/>
    <p:sldId id="333" r:id="rId30"/>
    <p:sldId id="334" r:id="rId31"/>
    <p:sldId id="273" r:id="rId32"/>
    <p:sldId id="274" r:id="rId33"/>
    <p:sldId id="275" r:id="rId34"/>
    <p:sldId id="292" r:id="rId35"/>
    <p:sldId id="289" r:id="rId36"/>
  </p:sldIdLst>
  <p:sldSz cx="6858000" cy="9144000" type="screen4x3"/>
  <p:notesSz cx="7053263" cy="10180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93"/>
    <a:srgbClr val="FFD1F1"/>
    <a:srgbClr val="006600"/>
    <a:srgbClr val="4F81B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58" autoAdjust="0"/>
  </p:normalViewPr>
  <p:slideViewPr>
    <p:cSldViewPr>
      <p:cViewPr>
        <p:scale>
          <a:sx n="60" d="100"/>
          <a:sy n="60" d="100"/>
        </p:scale>
        <p:origin x="-2094" y="408"/>
      </p:cViewPr>
      <p:guideLst>
        <p:guide orient="horz" pos="2880"/>
        <p:guide pos="216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5938" cy="5095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95738" y="0"/>
            <a:ext cx="3055937" cy="509588"/>
          </a:xfrm>
          <a:prstGeom prst="rect">
            <a:avLst/>
          </a:prstGeom>
        </p:spPr>
        <p:txBody>
          <a:bodyPr vert="horz" lIns="91440" tIns="45720" rIns="91440" bIns="45720" rtlCol="0"/>
          <a:lstStyle>
            <a:lvl1pPr algn="r">
              <a:defRPr sz="1200"/>
            </a:lvl1pPr>
          </a:lstStyle>
          <a:p>
            <a:fld id="{A71BBA3D-2F5F-4257-97AA-3E0FB5713E9D}" type="datetimeFigureOut">
              <a:rPr lang="en-GB" smtClean="0"/>
              <a:pPr/>
              <a:t>07/10/2015</a:t>
            </a:fld>
            <a:endParaRPr lang="en-GB"/>
          </a:p>
        </p:txBody>
      </p:sp>
      <p:sp>
        <p:nvSpPr>
          <p:cNvPr id="4" name="Slide Image Placeholder 3"/>
          <p:cNvSpPr>
            <a:spLocks noGrp="1" noRot="1" noChangeAspect="1"/>
          </p:cNvSpPr>
          <p:nvPr>
            <p:ph type="sldImg" idx="2"/>
          </p:nvPr>
        </p:nvSpPr>
        <p:spPr>
          <a:xfrm>
            <a:off x="2095500" y="763588"/>
            <a:ext cx="2863850" cy="381793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4850" y="4835525"/>
            <a:ext cx="5643563" cy="45815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669463"/>
            <a:ext cx="3055938" cy="5095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95738" y="9669463"/>
            <a:ext cx="3055937" cy="509587"/>
          </a:xfrm>
          <a:prstGeom prst="rect">
            <a:avLst/>
          </a:prstGeom>
        </p:spPr>
        <p:txBody>
          <a:bodyPr vert="horz" lIns="91440" tIns="45720" rIns="91440" bIns="45720" rtlCol="0" anchor="b"/>
          <a:lstStyle>
            <a:lvl1pPr algn="r">
              <a:defRPr sz="1200"/>
            </a:lvl1pPr>
          </a:lstStyle>
          <a:p>
            <a:fld id="{28CAA615-DE3C-40CC-BCE8-01C6F045371E}" type="slidenum">
              <a:rPr lang="en-GB" smtClean="0"/>
              <a:pPr/>
              <a:t>‹#›</a:t>
            </a:fld>
            <a:endParaRPr lang="en-GB"/>
          </a:p>
        </p:txBody>
      </p:sp>
    </p:spTree>
    <p:extLst>
      <p:ext uri="{BB962C8B-B14F-4D97-AF65-F5344CB8AC3E}">
        <p14:creationId xmlns:p14="http://schemas.microsoft.com/office/powerpoint/2010/main" xmlns="" val="3786271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http://www.saveteacherssundays.com/spelling/</a:t>
            </a:r>
            <a:endParaRPr lang="en-GB" dirty="0"/>
          </a:p>
        </p:txBody>
      </p:sp>
      <p:sp>
        <p:nvSpPr>
          <p:cNvPr id="4" name="Slide Number Placeholder 3"/>
          <p:cNvSpPr>
            <a:spLocks noGrp="1"/>
          </p:cNvSpPr>
          <p:nvPr>
            <p:ph type="sldNum" sz="quarter" idx="10"/>
          </p:nvPr>
        </p:nvSpPr>
        <p:spPr/>
        <p:txBody>
          <a:bodyPr/>
          <a:lstStyle/>
          <a:p>
            <a:fld id="{28CAA615-DE3C-40CC-BCE8-01C6F045371E}" type="slidenum">
              <a:rPr lang="en-GB" smtClean="0"/>
              <a:pPr/>
              <a:t>4</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73"/>
            <a:ext cx="5829300" cy="1960033"/>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18E9F17-3DA9-44E6-A4BD-1C73B8F576DC}" type="datetimeFigureOut">
              <a:rPr lang="en-GB" smtClean="0"/>
              <a:pPr/>
              <a:t>07/10/2015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1A4668-717E-4394-BF1D-AADFCC2C4277}" type="slidenum">
              <a:rPr lang="en-GB" smtClean="0"/>
              <a:pPr/>
              <a:t>‹#›</a:t>
            </a:fld>
            <a:endParaRPr lang="en-GB"/>
          </a:p>
        </p:txBody>
      </p:sp>
    </p:spTree>
    <p:extLst>
      <p:ext uri="{BB962C8B-B14F-4D97-AF65-F5344CB8AC3E}">
        <p14:creationId xmlns:p14="http://schemas.microsoft.com/office/powerpoint/2010/main" xmlns="" val="1927535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8E9F17-3DA9-44E6-A4BD-1C73B8F576DC}" type="datetimeFigureOut">
              <a:rPr lang="en-GB" smtClean="0"/>
              <a:pPr/>
              <a:t>07/10/2015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1A4668-717E-4394-BF1D-AADFCC2C4277}" type="slidenum">
              <a:rPr lang="en-GB" smtClean="0"/>
              <a:pPr/>
              <a:t>‹#›</a:t>
            </a:fld>
            <a:endParaRPr lang="en-GB"/>
          </a:p>
        </p:txBody>
      </p:sp>
    </p:spTree>
    <p:extLst>
      <p:ext uri="{BB962C8B-B14F-4D97-AF65-F5344CB8AC3E}">
        <p14:creationId xmlns:p14="http://schemas.microsoft.com/office/powerpoint/2010/main" xmlns="" val="3143688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2"/>
            <a:ext cx="1157288" cy="104013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57176" y="488952"/>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8E9F17-3DA9-44E6-A4BD-1C73B8F576DC}" type="datetimeFigureOut">
              <a:rPr lang="en-GB" smtClean="0"/>
              <a:pPr/>
              <a:t>07/10/2015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1A4668-717E-4394-BF1D-AADFCC2C4277}" type="slidenum">
              <a:rPr lang="en-GB" smtClean="0"/>
              <a:pPr/>
              <a:t>‹#›</a:t>
            </a:fld>
            <a:endParaRPr lang="en-GB"/>
          </a:p>
        </p:txBody>
      </p:sp>
    </p:spTree>
    <p:extLst>
      <p:ext uri="{BB962C8B-B14F-4D97-AF65-F5344CB8AC3E}">
        <p14:creationId xmlns:p14="http://schemas.microsoft.com/office/powerpoint/2010/main" xmlns="" val="1347965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8E9F17-3DA9-44E6-A4BD-1C73B8F576DC}" type="datetimeFigureOut">
              <a:rPr lang="en-GB" smtClean="0"/>
              <a:pPr/>
              <a:t>07/10/2015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1A4668-717E-4394-BF1D-AADFCC2C4277}" type="slidenum">
              <a:rPr lang="en-GB" smtClean="0"/>
              <a:pPr/>
              <a:t>‹#›</a:t>
            </a:fld>
            <a:endParaRPr lang="en-GB"/>
          </a:p>
        </p:txBody>
      </p:sp>
    </p:spTree>
    <p:extLst>
      <p:ext uri="{BB962C8B-B14F-4D97-AF65-F5344CB8AC3E}">
        <p14:creationId xmlns:p14="http://schemas.microsoft.com/office/powerpoint/2010/main" xmlns="" val="3692488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735" y="3875620"/>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8E9F17-3DA9-44E6-A4BD-1C73B8F576DC}" type="datetimeFigureOut">
              <a:rPr lang="en-GB" smtClean="0"/>
              <a:pPr/>
              <a:t>07/10/2015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1A4668-717E-4394-BF1D-AADFCC2C4277}" type="slidenum">
              <a:rPr lang="en-GB" smtClean="0"/>
              <a:pPr/>
              <a:t>‹#›</a:t>
            </a:fld>
            <a:endParaRPr lang="en-GB"/>
          </a:p>
        </p:txBody>
      </p:sp>
    </p:spTree>
    <p:extLst>
      <p:ext uri="{BB962C8B-B14F-4D97-AF65-F5344CB8AC3E}">
        <p14:creationId xmlns:p14="http://schemas.microsoft.com/office/powerpoint/2010/main" xmlns="" val="3078803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7185" y="2844805"/>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2628908" y="2844805"/>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18E9F17-3DA9-44E6-A4BD-1C73B8F576DC}" type="datetimeFigureOut">
              <a:rPr lang="en-GB" smtClean="0"/>
              <a:pPr/>
              <a:t>07/10/2015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1A4668-717E-4394-BF1D-AADFCC2C4277}" type="slidenum">
              <a:rPr lang="en-GB" smtClean="0"/>
              <a:pPr/>
              <a:t>‹#›</a:t>
            </a:fld>
            <a:endParaRPr lang="en-GB"/>
          </a:p>
        </p:txBody>
      </p:sp>
    </p:spTree>
    <p:extLst>
      <p:ext uri="{BB962C8B-B14F-4D97-AF65-F5344CB8AC3E}">
        <p14:creationId xmlns:p14="http://schemas.microsoft.com/office/powerpoint/2010/main" xmlns="" val="1929258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818"/>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3779" y="2046818"/>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7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18E9F17-3DA9-44E6-A4BD-1C73B8F576DC}" type="datetimeFigureOut">
              <a:rPr lang="en-GB" smtClean="0"/>
              <a:pPr/>
              <a:t>07/10/2015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01A4668-717E-4394-BF1D-AADFCC2C4277}" type="slidenum">
              <a:rPr lang="en-GB" smtClean="0"/>
              <a:pPr/>
              <a:t>‹#›</a:t>
            </a:fld>
            <a:endParaRPr lang="en-GB"/>
          </a:p>
        </p:txBody>
      </p:sp>
    </p:spTree>
    <p:extLst>
      <p:ext uri="{BB962C8B-B14F-4D97-AF65-F5344CB8AC3E}">
        <p14:creationId xmlns:p14="http://schemas.microsoft.com/office/powerpoint/2010/main" xmlns="" val="2725612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18E9F17-3DA9-44E6-A4BD-1C73B8F576DC}" type="datetimeFigureOut">
              <a:rPr lang="en-GB" smtClean="0"/>
              <a:pPr/>
              <a:t>07/10/2015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01A4668-717E-4394-BF1D-AADFCC2C4277}" type="slidenum">
              <a:rPr lang="en-GB" smtClean="0"/>
              <a:pPr/>
              <a:t>‹#›</a:t>
            </a:fld>
            <a:endParaRPr lang="en-GB"/>
          </a:p>
        </p:txBody>
      </p:sp>
    </p:spTree>
    <p:extLst>
      <p:ext uri="{BB962C8B-B14F-4D97-AF65-F5344CB8AC3E}">
        <p14:creationId xmlns:p14="http://schemas.microsoft.com/office/powerpoint/2010/main" xmlns="" val="2954571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E9F17-3DA9-44E6-A4BD-1C73B8F576DC}" type="datetimeFigureOut">
              <a:rPr lang="en-GB" smtClean="0"/>
              <a:pPr/>
              <a:t>07/10/2015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01A4668-717E-4394-BF1D-AADFCC2C4277}" type="slidenum">
              <a:rPr lang="en-GB" smtClean="0"/>
              <a:pPr/>
              <a:t>‹#›</a:t>
            </a:fld>
            <a:endParaRPr lang="en-GB"/>
          </a:p>
        </p:txBody>
      </p:sp>
    </p:spTree>
    <p:extLst>
      <p:ext uri="{BB962C8B-B14F-4D97-AF65-F5344CB8AC3E}">
        <p14:creationId xmlns:p14="http://schemas.microsoft.com/office/powerpoint/2010/main" xmlns="" val="1683917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10" y="364070"/>
            <a:ext cx="2256235"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97" y="364072"/>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1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8E9F17-3DA9-44E6-A4BD-1C73B8F576DC}" type="datetimeFigureOut">
              <a:rPr lang="en-GB" smtClean="0"/>
              <a:pPr/>
              <a:t>07/10/2015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1A4668-717E-4394-BF1D-AADFCC2C4277}" type="slidenum">
              <a:rPr lang="en-GB" smtClean="0"/>
              <a:pPr/>
              <a:t>‹#›</a:t>
            </a:fld>
            <a:endParaRPr lang="en-GB"/>
          </a:p>
        </p:txBody>
      </p:sp>
    </p:spTree>
    <p:extLst>
      <p:ext uri="{BB962C8B-B14F-4D97-AF65-F5344CB8AC3E}">
        <p14:creationId xmlns:p14="http://schemas.microsoft.com/office/powerpoint/2010/main" xmlns="" val="2546808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5"/>
            <a:ext cx="4114800" cy="755651"/>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6"/>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8E9F17-3DA9-44E6-A4BD-1C73B8F576DC}" type="datetimeFigureOut">
              <a:rPr lang="en-GB" smtClean="0"/>
              <a:pPr/>
              <a:t>07/10/2015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1A4668-717E-4394-BF1D-AADFCC2C4277}" type="slidenum">
              <a:rPr lang="en-GB" smtClean="0"/>
              <a:pPr/>
              <a:t>‹#›</a:t>
            </a:fld>
            <a:endParaRPr lang="en-GB"/>
          </a:p>
        </p:txBody>
      </p:sp>
    </p:spTree>
    <p:extLst>
      <p:ext uri="{BB962C8B-B14F-4D97-AF65-F5344CB8AC3E}">
        <p14:creationId xmlns:p14="http://schemas.microsoft.com/office/powerpoint/2010/main" xmlns="" val="3267519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6"/>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136"/>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318E9F17-3DA9-44E6-A4BD-1C73B8F576DC}" type="datetimeFigureOut">
              <a:rPr lang="en-GB" smtClean="0"/>
              <a:pPr/>
              <a:t>07/10/2015</a:t>
            </a:fld>
            <a:endParaRPr lang="en-GB"/>
          </a:p>
        </p:txBody>
      </p:sp>
      <p:sp>
        <p:nvSpPr>
          <p:cNvPr id="5" name="Footer Placeholder 4"/>
          <p:cNvSpPr>
            <a:spLocks noGrp="1"/>
          </p:cNvSpPr>
          <p:nvPr>
            <p:ph type="ftr" sz="quarter" idx="3"/>
          </p:nvPr>
        </p:nvSpPr>
        <p:spPr>
          <a:xfrm>
            <a:off x="2343150" y="8475136"/>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6"/>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501A4668-717E-4394-BF1D-AADFCC2C4277}" type="slidenum">
              <a:rPr lang="en-GB" smtClean="0"/>
              <a:pPr/>
              <a:t>‹#›</a:t>
            </a:fld>
            <a:endParaRPr lang="en-GB"/>
          </a:p>
        </p:txBody>
      </p:sp>
    </p:spTree>
    <p:extLst>
      <p:ext uri="{BB962C8B-B14F-4D97-AF65-F5344CB8AC3E}">
        <p14:creationId xmlns:p14="http://schemas.microsoft.com/office/powerpoint/2010/main" xmlns="" val="2244820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66443" y="5652120"/>
            <a:ext cx="5125121" cy="2308324"/>
          </a:xfrm>
          <a:prstGeom prst="rect">
            <a:avLst/>
          </a:prstGeom>
          <a:noFill/>
        </p:spPr>
        <p:txBody>
          <a:bodyPr wrap="none" rtlCol="0">
            <a:spAutoFit/>
          </a:bodyPr>
          <a:lstStyle/>
          <a:p>
            <a:pPr algn="ctr"/>
            <a:r>
              <a:rPr lang="en-GB" sz="3600" dirty="0" smtClean="0">
                <a:latin typeface="Comic Sans MS" pitchFamily="66" charset="0"/>
              </a:rPr>
              <a:t>Literacy pack – term 4</a:t>
            </a:r>
          </a:p>
          <a:p>
            <a:pPr algn="ctr"/>
            <a:endParaRPr lang="en-GB" sz="3600" dirty="0">
              <a:latin typeface="Comic Sans MS" pitchFamily="66" charset="0"/>
            </a:endParaRPr>
          </a:p>
          <a:p>
            <a:pPr algn="ctr"/>
            <a:r>
              <a:rPr lang="en-GB" sz="2400" dirty="0" smtClean="0">
                <a:latin typeface="Comic Sans MS" pitchFamily="66" charset="0"/>
              </a:rPr>
              <a:t>Name:_____________________</a:t>
            </a:r>
          </a:p>
          <a:p>
            <a:pPr algn="ctr"/>
            <a:r>
              <a:rPr lang="en-GB" sz="2400" dirty="0" smtClean="0">
                <a:latin typeface="Comic Sans MS" pitchFamily="66" charset="0"/>
              </a:rPr>
              <a:t>Year:_______  Form:_________</a:t>
            </a:r>
          </a:p>
          <a:p>
            <a:pPr algn="ctr"/>
            <a:r>
              <a:rPr lang="en-GB" sz="2400" dirty="0" smtClean="0">
                <a:latin typeface="Comic Sans MS" pitchFamily="66" charset="0"/>
              </a:rPr>
              <a:t>Teacher:___________________</a:t>
            </a:r>
            <a:endParaRPr lang="en-GB" sz="2400" dirty="0">
              <a:latin typeface="Comic Sans MS" pitchFamily="66" charset="0"/>
            </a:endParaRPr>
          </a:p>
        </p:txBody>
      </p:sp>
      <p:pic>
        <p:nvPicPr>
          <p:cNvPr id="41986" name="Picture 2" descr="http://colouraccounting.holstgroup.co.uk/wp-content/uploads/sites/2/2014/10/Financial-Literacy-Takeaways-from-Colour-Accounting-from-The-Holst-Group.jpg"/>
          <p:cNvPicPr>
            <a:picLocks noChangeAspect="1" noChangeArrowheads="1"/>
          </p:cNvPicPr>
          <p:nvPr/>
        </p:nvPicPr>
        <p:blipFill>
          <a:blip r:embed="rId2" cstate="print"/>
          <a:srcRect t="38092"/>
          <a:stretch>
            <a:fillRect/>
          </a:stretch>
        </p:blipFill>
        <p:spPr bwMode="auto">
          <a:xfrm>
            <a:off x="739206" y="851391"/>
            <a:ext cx="5379589" cy="2664296"/>
          </a:xfrm>
          <a:prstGeom prst="rect">
            <a:avLst/>
          </a:prstGeom>
          <a:noFill/>
        </p:spPr>
      </p:pic>
      <p:sp>
        <p:nvSpPr>
          <p:cNvPr id="4" name="TextBox 3"/>
          <p:cNvSpPr txBox="1"/>
          <p:nvPr/>
        </p:nvSpPr>
        <p:spPr>
          <a:xfrm>
            <a:off x="378544" y="3515687"/>
            <a:ext cx="6100913" cy="1200329"/>
          </a:xfrm>
          <a:prstGeom prst="rect">
            <a:avLst/>
          </a:prstGeom>
          <a:noFill/>
          <a:ln w="28575">
            <a:solidFill>
              <a:srgbClr val="006600"/>
            </a:solidFill>
          </a:ln>
        </p:spPr>
        <p:txBody>
          <a:bodyPr wrap="square" rtlCol="0">
            <a:spAutoFit/>
          </a:bodyPr>
          <a:lstStyle/>
          <a:p>
            <a:pPr algn="ctr"/>
            <a:r>
              <a:rPr lang="en-GB" sz="3600" dirty="0" smtClean="0">
                <a:latin typeface="Comic Sans MS" pitchFamily="66" charset="0"/>
              </a:rPr>
              <a:t>This way to improving your literacy</a:t>
            </a:r>
            <a:endParaRPr lang="en-GB" sz="3600" dirty="0">
              <a:latin typeface="Comic Sans MS" pitchFamily="66" charset="0"/>
            </a:endParaRPr>
          </a:p>
        </p:txBody>
      </p:sp>
    </p:spTree>
    <p:extLst>
      <p:ext uri="{BB962C8B-B14F-4D97-AF65-F5344CB8AC3E}">
        <p14:creationId xmlns:p14="http://schemas.microsoft.com/office/powerpoint/2010/main" xmlns="" val="37346774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2656" y="467544"/>
            <a:ext cx="6120680" cy="2376264"/>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smtClean="0">
                <a:latin typeface="Comic Sans MS" pitchFamily="66" charset="0"/>
              </a:rPr>
              <a:t>Using all your knowledge of sentence structure so far</a:t>
            </a:r>
          </a:p>
          <a:p>
            <a:r>
              <a:rPr lang="en-GB" sz="1200" dirty="0" smtClean="0">
                <a:latin typeface="Comic Sans MS" pitchFamily="66" charset="0"/>
              </a:rPr>
              <a:t> you are going to create a short, </a:t>
            </a:r>
            <a:r>
              <a:rPr lang="en-GB" sz="1200" u="sng" dirty="0" smtClean="0">
                <a:latin typeface="Comic Sans MS" pitchFamily="66" charset="0"/>
              </a:rPr>
              <a:t>descriptive</a:t>
            </a:r>
            <a:r>
              <a:rPr lang="en-GB" sz="1200" dirty="0" smtClean="0">
                <a:latin typeface="Comic Sans MS" pitchFamily="66" charset="0"/>
              </a:rPr>
              <a:t> story. </a:t>
            </a:r>
          </a:p>
          <a:p>
            <a:endParaRPr lang="en-GB" sz="1200" dirty="0" smtClean="0">
              <a:latin typeface="Comic Sans MS" pitchFamily="66" charset="0"/>
            </a:endParaRPr>
          </a:p>
          <a:p>
            <a:pPr marL="342900" indent="-342900">
              <a:buFont typeface="+mj-lt"/>
              <a:buAutoNum type="arabicPeriod"/>
            </a:pPr>
            <a:r>
              <a:rPr lang="en-GB" sz="1200" dirty="0" smtClean="0">
                <a:latin typeface="Comic Sans MS" pitchFamily="66" charset="0"/>
              </a:rPr>
              <a:t>Choose </a:t>
            </a:r>
            <a:r>
              <a:rPr lang="en-GB" sz="1200" u="sng" dirty="0" smtClean="0">
                <a:latin typeface="Comic Sans MS" pitchFamily="66" charset="0"/>
              </a:rPr>
              <a:t>one</a:t>
            </a:r>
            <a:r>
              <a:rPr lang="en-GB" sz="1200" dirty="0" smtClean="0">
                <a:latin typeface="Comic Sans MS" pitchFamily="66" charset="0"/>
              </a:rPr>
              <a:t> idea from each column – all of these must be included in your piece. </a:t>
            </a:r>
          </a:p>
          <a:p>
            <a:pPr marL="342900" indent="-342900">
              <a:buFont typeface="+mj-lt"/>
              <a:buAutoNum type="arabicPeriod"/>
            </a:pPr>
            <a:r>
              <a:rPr lang="en-GB" sz="1200" dirty="0" smtClean="0">
                <a:latin typeface="Comic Sans MS" pitchFamily="66" charset="0"/>
              </a:rPr>
              <a:t>Write a </a:t>
            </a:r>
            <a:r>
              <a:rPr lang="en-GB" sz="1200" u="sng" dirty="0" smtClean="0">
                <a:latin typeface="Comic Sans MS" pitchFamily="66" charset="0"/>
              </a:rPr>
              <a:t>minimum </a:t>
            </a:r>
            <a:r>
              <a:rPr lang="en-GB" sz="1200" dirty="0" smtClean="0">
                <a:latin typeface="Comic Sans MS" pitchFamily="66" charset="0"/>
              </a:rPr>
              <a:t>of </a:t>
            </a:r>
            <a:r>
              <a:rPr lang="en-GB" sz="1200" u="sng" dirty="0" smtClean="0">
                <a:latin typeface="Comic Sans MS" pitchFamily="66" charset="0"/>
              </a:rPr>
              <a:t>three</a:t>
            </a:r>
            <a:r>
              <a:rPr lang="en-GB" sz="1200" dirty="0" smtClean="0">
                <a:latin typeface="Comic Sans MS" pitchFamily="66" charset="0"/>
              </a:rPr>
              <a:t> paragraphs using the sentence structure we have looked at. Where do you need to build tension? Where is your in depth description? </a:t>
            </a:r>
          </a:p>
          <a:p>
            <a:pPr marL="342900" indent="-342900">
              <a:buFont typeface="+mj-lt"/>
              <a:buAutoNum type="arabicPeriod"/>
            </a:pPr>
            <a:r>
              <a:rPr lang="en-GB" sz="1200" dirty="0" smtClean="0">
                <a:latin typeface="Comic Sans MS" pitchFamily="66" charset="0"/>
              </a:rPr>
              <a:t>Swap your work with your partner and get them to highlight the </a:t>
            </a:r>
            <a:r>
              <a:rPr lang="en-GB" sz="1200" u="sng" dirty="0" smtClean="0">
                <a:latin typeface="Comic Sans MS" pitchFamily="66" charset="0"/>
              </a:rPr>
              <a:t>most effective </a:t>
            </a:r>
            <a:r>
              <a:rPr lang="en-GB" sz="1200" dirty="0" smtClean="0">
                <a:latin typeface="Comic Sans MS" pitchFamily="66" charset="0"/>
              </a:rPr>
              <a:t>paragraph and to explain why. </a:t>
            </a:r>
            <a:r>
              <a:rPr lang="en-GB" sz="1200" b="1" dirty="0" smtClean="0">
                <a:latin typeface="Comic Sans MS" pitchFamily="66" charset="0"/>
              </a:rPr>
              <a:t>Avoid phrases like “It makes the reader want to read on.” </a:t>
            </a:r>
            <a:r>
              <a:rPr lang="en-GB" sz="1200" dirty="0" smtClean="0">
                <a:latin typeface="Comic Sans MS" pitchFamily="66" charset="0"/>
              </a:rPr>
              <a:t>and focus on using your metalanguage. </a:t>
            </a:r>
          </a:p>
        </p:txBody>
      </p:sp>
      <p:sp>
        <p:nvSpPr>
          <p:cNvPr id="6" name="TextBox 5"/>
          <p:cNvSpPr txBox="1"/>
          <p:nvPr/>
        </p:nvSpPr>
        <p:spPr>
          <a:xfrm>
            <a:off x="260648" y="98212"/>
            <a:ext cx="2037737" cy="369332"/>
          </a:xfrm>
          <a:prstGeom prst="rect">
            <a:avLst/>
          </a:prstGeom>
          <a:noFill/>
        </p:spPr>
        <p:txBody>
          <a:bodyPr wrap="none" rtlCol="0">
            <a:spAutoFit/>
          </a:bodyPr>
          <a:lstStyle/>
          <a:p>
            <a:r>
              <a:rPr lang="en-GB" dirty="0" smtClean="0">
                <a:latin typeface="Comic Sans MS" pitchFamily="66" charset="0"/>
              </a:rPr>
              <a:t>Extended writing</a:t>
            </a:r>
            <a:endParaRPr lang="en-GB" dirty="0">
              <a:latin typeface="Comic Sans MS" pitchFamily="66" charset="0"/>
            </a:endParaRPr>
          </a:p>
        </p:txBody>
      </p:sp>
      <p:pic>
        <p:nvPicPr>
          <p:cNvPr id="62466" name="Picture 2" descr="http://i48.tinypic.com/zmk410.jpg"/>
          <p:cNvPicPr>
            <a:picLocks noChangeAspect="1" noChangeArrowheads="1"/>
          </p:cNvPicPr>
          <p:nvPr/>
        </p:nvPicPr>
        <p:blipFill>
          <a:blip r:embed="rId2" cstate="print"/>
          <a:srcRect/>
          <a:stretch>
            <a:fillRect/>
          </a:stretch>
        </p:blipFill>
        <p:spPr bwMode="auto">
          <a:xfrm>
            <a:off x="5013176" y="179512"/>
            <a:ext cx="1656184" cy="9771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7" name="Table 6"/>
          <p:cNvGraphicFramePr>
            <a:graphicFrameLocks noGrp="1"/>
          </p:cNvGraphicFramePr>
          <p:nvPr/>
        </p:nvGraphicFramePr>
        <p:xfrm>
          <a:off x="368660" y="3048000"/>
          <a:ext cx="6120680" cy="2397760"/>
        </p:xfrm>
        <a:graphic>
          <a:graphicData uri="http://schemas.openxmlformats.org/drawingml/2006/table">
            <a:tbl>
              <a:tblPr firstRow="1" bandRow="1">
                <a:tableStyleId>{5C22544A-7EE6-4342-B048-85BDC9FD1C3A}</a:tableStyleId>
              </a:tblPr>
              <a:tblGrid>
                <a:gridCol w="1224136"/>
                <a:gridCol w="1224136"/>
                <a:gridCol w="1224136"/>
                <a:gridCol w="1224136"/>
                <a:gridCol w="1224136"/>
              </a:tblGrid>
              <a:tr h="370840">
                <a:tc>
                  <a:txBody>
                    <a:bodyPr/>
                    <a:lstStyle/>
                    <a:p>
                      <a:pPr algn="ctr"/>
                      <a:r>
                        <a:rPr lang="en-GB" sz="1200" dirty="0" smtClean="0">
                          <a:latin typeface="Comic Sans MS" pitchFamily="66" charset="0"/>
                        </a:rPr>
                        <a:t>Character 1</a:t>
                      </a:r>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1200" dirty="0" smtClean="0">
                          <a:latin typeface="Comic Sans MS" pitchFamily="66" charset="0"/>
                        </a:rPr>
                        <a:t>Place </a:t>
                      </a:r>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1200" dirty="0" smtClean="0">
                          <a:latin typeface="Comic Sans MS" pitchFamily="66" charset="0"/>
                        </a:rPr>
                        <a:t>Item </a:t>
                      </a:r>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1200" dirty="0" smtClean="0">
                          <a:latin typeface="Comic Sans MS" pitchFamily="66" charset="0"/>
                        </a:rPr>
                        <a:t>Character 2</a:t>
                      </a:r>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1200" dirty="0" smtClean="0">
                          <a:latin typeface="Comic Sans MS" pitchFamily="66" charset="0"/>
                        </a:rPr>
                        <a:t>Feeling</a:t>
                      </a:r>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370840">
                <a:tc>
                  <a:txBody>
                    <a:bodyPr/>
                    <a:lstStyle/>
                    <a:p>
                      <a:r>
                        <a:rPr lang="en-GB" sz="1200" dirty="0" smtClean="0">
                          <a:latin typeface="Comic Sans MS" pitchFamily="66" charset="0"/>
                        </a:rPr>
                        <a:t>A policeman </a:t>
                      </a:r>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smtClean="0">
                          <a:latin typeface="Comic Sans MS" pitchFamily="66" charset="0"/>
                        </a:rPr>
                        <a:t>Train</a:t>
                      </a:r>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smtClean="0">
                          <a:latin typeface="Comic Sans MS" pitchFamily="66" charset="0"/>
                        </a:rPr>
                        <a:t>Binoculars</a:t>
                      </a:r>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smtClean="0">
                          <a:latin typeface="Comic Sans MS" pitchFamily="66" charset="0"/>
                        </a:rPr>
                        <a:t>Babysitter</a:t>
                      </a:r>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smtClean="0">
                          <a:latin typeface="Comic Sans MS" pitchFamily="66" charset="0"/>
                        </a:rPr>
                        <a:t>Ill </a:t>
                      </a:r>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GB" sz="1200" dirty="0" smtClean="0">
                          <a:latin typeface="Comic Sans MS" pitchFamily="66" charset="0"/>
                        </a:rPr>
                        <a:t>A school girl </a:t>
                      </a:r>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err="1" smtClean="0">
                          <a:latin typeface="Comic Sans MS" pitchFamily="66" charset="0"/>
                        </a:rPr>
                        <a:t>Asda</a:t>
                      </a:r>
                      <a:r>
                        <a:rPr lang="en-GB" sz="1200" baseline="0" dirty="0" smtClean="0">
                          <a:latin typeface="Comic Sans MS" pitchFamily="66" charset="0"/>
                        </a:rPr>
                        <a:t> </a:t>
                      </a:r>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smtClean="0">
                          <a:latin typeface="Comic Sans MS" pitchFamily="66" charset="0"/>
                        </a:rPr>
                        <a:t>An invitation</a:t>
                      </a:r>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smtClean="0">
                          <a:latin typeface="Comic Sans MS" pitchFamily="66" charset="0"/>
                        </a:rPr>
                        <a:t>A stranger</a:t>
                      </a:r>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smtClean="0">
                          <a:latin typeface="Comic Sans MS" pitchFamily="66" charset="0"/>
                        </a:rPr>
                        <a:t>Fear </a:t>
                      </a:r>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GB" sz="1200" dirty="0" smtClean="0">
                          <a:latin typeface="Comic Sans MS" pitchFamily="66" charset="0"/>
                        </a:rPr>
                        <a:t>A detective</a:t>
                      </a:r>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smtClean="0">
                          <a:latin typeface="Comic Sans MS" pitchFamily="66" charset="0"/>
                        </a:rPr>
                        <a:t>The woods </a:t>
                      </a:r>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smtClean="0">
                          <a:latin typeface="Comic Sans MS" pitchFamily="66" charset="0"/>
                        </a:rPr>
                        <a:t>A watch </a:t>
                      </a:r>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smtClean="0">
                          <a:latin typeface="Comic Sans MS" pitchFamily="66" charset="0"/>
                        </a:rPr>
                        <a:t>A</a:t>
                      </a:r>
                      <a:r>
                        <a:rPr lang="en-GB" sz="1200" baseline="0" dirty="0" smtClean="0">
                          <a:latin typeface="Comic Sans MS" pitchFamily="66" charset="0"/>
                        </a:rPr>
                        <a:t> teacher</a:t>
                      </a:r>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smtClean="0">
                          <a:latin typeface="Comic Sans MS" pitchFamily="66" charset="0"/>
                        </a:rPr>
                        <a:t>Anxious </a:t>
                      </a:r>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GB" sz="1200" dirty="0" smtClean="0">
                          <a:latin typeface="Comic Sans MS" pitchFamily="66" charset="0"/>
                        </a:rPr>
                        <a:t>A homeless man </a:t>
                      </a:r>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smtClean="0">
                          <a:latin typeface="Comic Sans MS" pitchFamily="66" charset="0"/>
                        </a:rPr>
                        <a:t>A</a:t>
                      </a:r>
                      <a:r>
                        <a:rPr lang="en-GB" sz="1200" baseline="0" dirty="0" smtClean="0">
                          <a:latin typeface="Comic Sans MS" pitchFamily="66" charset="0"/>
                        </a:rPr>
                        <a:t> library </a:t>
                      </a:r>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smtClean="0">
                          <a:latin typeface="Comic Sans MS" pitchFamily="66" charset="0"/>
                        </a:rPr>
                        <a:t>Smelly trainers </a:t>
                      </a:r>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smtClean="0">
                          <a:latin typeface="Comic Sans MS" pitchFamily="66" charset="0"/>
                        </a:rPr>
                        <a:t>A lion </a:t>
                      </a:r>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smtClean="0">
                          <a:latin typeface="Comic Sans MS" pitchFamily="66" charset="0"/>
                        </a:rPr>
                        <a:t>Delirious</a:t>
                      </a:r>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GB" sz="1200" dirty="0" smtClean="0">
                          <a:latin typeface="Comic Sans MS" pitchFamily="66" charset="0"/>
                        </a:rPr>
                        <a:t>A polar bear</a:t>
                      </a:r>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smtClean="0">
                          <a:latin typeface="Comic Sans MS" pitchFamily="66" charset="0"/>
                        </a:rPr>
                        <a:t>The Sahara</a:t>
                      </a:r>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smtClean="0">
                          <a:latin typeface="Comic Sans MS" pitchFamily="66" charset="0"/>
                        </a:rPr>
                        <a:t>Fortune cookie</a:t>
                      </a:r>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smtClean="0">
                          <a:latin typeface="Comic Sans MS" pitchFamily="66" charset="0"/>
                        </a:rPr>
                        <a:t>A clown </a:t>
                      </a:r>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smtClean="0">
                          <a:latin typeface="Comic Sans MS" pitchFamily="66" charset="0"/>
                        </a:rPr>
                        <a:t>Ecstatic  </a:t>
                      </a:r>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TextBox 7"/>
          <p:cNvSpPr txBox="1"/>
          <p:nvPr/>
        </p:nvSpPr>
        <p:spPr>
          <a:xfrm>
            <a:off x="2603293" y="5560367"/>
            <a:ext cx="1651414" cy="307777"/>
          </a:xfrm>
          <a:prstGeom prst="rect">
            <a:avLst/>
          </a:prstGeom>
          <a:noFill/>
        </p:spPr>
        <p:txBody>
          <a:bodyPr wrap="none" rtlCol="0">
            <a:spAutoFit/>
          </a:bodyPr>
          <a:lstStyle/>
          <a:p>
            <a:r>
              <a:rPr lang="en-GB" sz="1400" b="1" dirty="0" smtClean="0">
                <a:latin typeface="Comic Sans MS" pitchFamily="66" charset="0"/>
              </a:rPr>
              <a:t>Adjectives bank </a:t>
            </a:r>
            <a:endParaRPr lang="en-GB" sz="1400" b="1" dirty="0">
              <a:latin typeface="Comic Sans MS" pitchFamily="66" charset="0"/>
            </a:endParaRPr>
          </a:p>
        </p:txBody>
      </p:sp>
      <p:graphicFrame>
        <p:nvGraphicFramePr>
          <p:cNvPr id="9" name="Table 8"/>
          <p:cNvGraphicFramePr>
            <a:graphicFrameLocks noGrp="1"/>
          </p:cNvGraphicFramePr>
          <p:nvPr/>
        </p:nvGraphicFramePr>
        <p:xfrm>
          <a:off x="368660" y="5940152"/>
          <a:ext cx="6120680" cy="2952328"/>
        </p:xfrm>
        <a:graphic>
          <a:graphicData uri="http://schemas.openxmlformats.org/drawingml/2006/table">
            <a:tbl>
              <a:tblPr firstRow="1" bandRow="1">
                <a:tableStyleId>{5C22544A-7EE6-4342-B048-85BDC9FD1C3A}</a:tableStyleId>
              </a:tblPr>
              <a:tblGrid>
                <a:gridCol w="1224136"/>
                <a:gridCol w="1224136"/>
                <a:gridCol w="1224136"/>
                <a:gridCol w="1224136"/>
                <a:gridCol w="1224136"/>
              </a:tblGrid>
              <a:tr h="370840">
                <a:tc>
                  <a:txBody>
                    <a:bodyPr/>
                    <a:lstStyle/>
                    <a:p>
                      <a:pPr algn="ctr"/>
                      <a:r>
                        <a:rPr lang="en-GB" sz="1200" dirty="0" smtClean="0">
                          <a:latin typeface="Comic Sans MS" pitchFamily="66" charset="0"/>
                        </a:rPr>
                        <a:t>Character 1</a:t>
                      </a:r>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1200" dirty="0" smtClean="0">
                          <a:latin typeface="Comic Sans MS" pitchFamily="66" charset="0"/>
                        </a:rPr>
                        <a:t>Place </a:t>
                      </a:r>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1200" dirty="0" smtClean="0">
                          <a:latin typeface="Comic Sans MS" pitchFamily="66" charset="0"/>
                        </a:rPr>
                        <a:t>Item </a:t>
                      </a:r>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1200" dirty="0" smtClean="0">
                          <a:latin typeface="Comic Sans MS" pitchFamily="66" charset="0"/>
                        </a:rPr>
                        <a:t>Character 2</a:t>
                      </a:r>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1200" dirty="0" smtClean="0">
                          <a:latin typeface="Comic Sans MS" pitchFamily="66" charset="0"/>
                        </a:rPr>
                        <a:t>Feeling</a:t>
                      </a:r>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2581488">
                <a:tc>
                  <a:txBody>
                    <a:bodyPr/>
                    <a:lstStyle/>
                    <a:p>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cxnSp>
        <p:nvCxnSpPr>
          <p:cNvPr id="11" name="Straight Arrow Connector 10"/>
          <p:cNvCxnSpPr/>
          <p:nvPr/>
        </p:nvCxnSpPr>
        <p:spPr>
          <a:xfrm>
            <a:off x="980728" y="5523870"/>
            <a:ext cx="0" cy="36004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204864" y="5508104"/>
            <a:ext cx="0" cy="36004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653136" y="5523870"/>
            <a:ext cx="0" cy="36004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877272" y="5508104"/>
            <a:ext cx="0" cy="36004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16632" y="467572"/>
          <a:ext cx="6597352" cy="8587150"/>
        </p:xfrm>
        <a:graphic>
          <a:graphicData uri="http://schemas.openxmlformats.org/drawingml/2006/table">
            <a:tbl>
              <a:tblPr firstRow="1" bandRow="1">
                <a:tableStyleId>{5C22544A-7EE6-4342-B048-85BDC9FD1C3A}</a:tableStyleId>
              </a:tblPr>
              <a:tblGrid>
                <a:gridCol w="6597352"/>
              </a:tblGrid>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cxnSp>
        <p:nvCxnSpPr>
          <p:cNvPr id="6" name="Straight Connector 5"/>
          <p:cNvCxnSpPr/>
          <p:nvPr/>
        </p:nvCxnSpPr>
        <p:spPr>
          <a:xfrm>
            <a:off x="620688" y="0"/>
            <a:ext cx="0" cy="91440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16632" y="467572"/>
          <a:ext cx="6597352" cy="8587150"/>
        </p:xfrm>
        <a:graphic>
          <a:graphicData uri="http://schemas.openxmlformats.org/drawingml/2006/table">
            <a:tbl>
              <a:tblPr firstRow="1" bandRow="1">
                <a:tableStyleId>{5C22544A-7EE6-4342-B048-85BDC9FD1C3A}</a:tableStyleId>
              </a:tblPr>
              <a:tblGrid>
                <a:gridCol w="6597352"/>
              </a:tblGrid>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cxnSp>
        <p:nvCxnSpPr>
          <p:cNvPr id="6" name="Straight Connector 5"/>
          <p:cNvCxnSpPr/>
          <p:nvPr/>
        </p:nvCxnSpPr>
        <p:spPr>
          <a:xfrm>
            <a:off x="620688" y="0"/>
            <a:ext cx="0" cy="9144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9431483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xmlns="" val="3207904171"/>
              </p:ext>
            </p:extLst>
          </p:nvPr>
        </p:nvGraphicFramePr>
        <p:xfrm>
          <a:off x="332656" y="1399262"/>
          <a:ext cx="6336704" cy="1711570"/>
        </p:xfrm>
        <a:graphic>
          <a:graphicData uri="http://schemas.openxmlformats.org/drawingml/2006/table">
            <a:tbl>
              <a:tblPr firstRow="1" bandRow="1">
                <a:tableStyleId>{5C22544A-7EE6-4342-B048-85BDC9FD1C3A}</a:tableStyleId>
              </a:tblPr>
              <a:tblGrid>
                <a:gridCol w="3168352"/>
                <a:gridCol w="3168352"/>
              </a:tblGrid>
              <a:tr h="342314">
                <a:tc>
                  <a:txBody>
                    <a:bodyPr/>
                    <a:lstStyle/>
                    <a:p>
                      <a:r>
                        <a:rPr lang="en-GB" sz="1300" dirty="0" smtClean="0">
                          <a:solidFill>
                            <a:schemeClr val="tx1"/>
                          </a:solidFill>
                          <a:latin typeface="Comic Sans MS" pitchFamily="66" charset="0"/>
                        </a:rPr>
                        <a:t>          </a:t>
                      </a:r>
                      <a:r>
                        <a:rPr lang="en-GB" sz="1300" baseline="0" dirty="0" smtClean="0">
                          <a:solidFill>
                            <a:schemeClr val="tx1"/>
                          </a:solidFill>
                          <a:latin typeface="Comic Sans MS" pitchFamily="66" charset="0"/>
                        </a:rPr>
                        <a:t> </a:t>
                      </a:r>
                      <a:r>
                        <a:rPr lang="en-GB" sz="1300" dirty="0" smtClean="0">
                          <a:solidFill>
                            <a:schemeClr val="tx1"/>
                          </a:solidFill>
                          <a:latin typeface="Comic Sans MS" pitchFamily="66" charset="0"/>
                        </a:rPr>
                        <a:t>Definition </a:t>
                      </a:r>
                      <a:endParaRPr lang="en-GB" sz="1300" dirty="0">
                        <a:solidFill>
                          <a:schemeClr val="tx1"/>
                        </a:solidFill>
                        <a:latin typeface="Comic Sans MS" pitchFamily="66" charset="0"/>
                      </a:endParaRPr>
                    </a:p>
                  </a:txBody>
                  <a:tcPr marT="42203" marB="42203">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B w="12700" cap="flat" cmpd="sng" algn="ctr">
                      <a:solidFill>
                        <a:schemeClr val="tx1"/>
                      </a:solidFill>
                      <a:prstDash val="solid"/>
                      <a:round/>
                      <a:headEnd type="none" w="med" len="med"/>
                      <a:tailEnd type="none" w="med" len="med"/>
                    </a:lnB>
                    <a:solidFill>
                      <a:schemeClr val="bg1"/>
                    </a:solidFill>
                  </a:tcPr>
                </a:tc>
              </a:tr>
              <a:tr h="342314">
                <a:tc>
                  <a:txBody>
                    <a:bodyPr/>
                    <a:lstStyle/>
                    <a:p>
                      <a:endParaRPr lang="en-GB" sz="130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r>
                        <a:rPr lang="en-GB" sz="1300" dirty="0" smtClean="0">
                          <a:solidFill>
                            <a:schemeClr val="tx1"/>
                          </a:solidFill>
                          <a:latin typeface="Comic Sans MS" pitchFamily="66" charset="0"/>
                        </a:rPr>
                        <a:t>Sentence</a:t>
                      </a:r>
                      <a:r>
                        <a:rPr lang="en-GB" sz="1300" baseline="0" dirty="0" smtClean="0">
                          <a:solidFill>
                            <a:schemeClr val="tx1"/>
                          </a:solidFill>
                          <a:latin typeface="Comic Sans MS" pitchFamily="66" charset="0"/>
                        </a:rPr>
                        <a:t> (using your word): </a:t>
                      </a:r>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endParaRPr lang="en-GB" sz="130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Rectangle 4"/>
          <p:cNvSpPr/>
          <p:nvPr/>
        </p:nvSpPr>
        <p:spPr>
          <a:xfrm>
            <a:off x="332656" y="774450"/>
            <a:ext cx="828092" cy="897330"/>
          </a:xfrm>
          <a:prstGeom prst="rect">
            <a:avLst/>
          </a:prstGeom>
          <a:solidFill>
            <a:schemeClr val="bg1"/>
          </a:solidFill>
          <a:ln w="3810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smtClean="0">
                <a:solidFill>
                  <a:srgbClr val="FF0000"/>
                </a:solidFill>
                <a:latin typeface="Comic Sans MS" pitchFamily="66" charset="0"/>
              </a:rPr>
              <a:t>S</a:t>
            </a:r>
            <a:endParaRPr lang="en-GB" sz="6600" dirty="0">
              <a:solidFill>
                <a:srgbClr val="FF0000"/>
              </a:solidFill>
              <a:latin typeface="Comic Sans MS" pitchFamily="66" charset="0"/>
            </a:endParaRPr>
          </a:p>
        </p:txBody>
      </p:sp>
      <p:sp>
        <p:nvSpPr>
          <p:cNvPr id="7" name="TextBox 6"/>
          <p:cNvSpPr txBox="1"/>
          <p:nvPr/>
        </p:nvSpPr>
        <p:spPr>
          <a:xfrm>
            <a:off x="332662" y="442107"/>
            <a:ext cx="828091" cy="307777"/>
          </a:xfrm>
          <a:prstGeom prst="rect">
            <a:avLst/>
          </a:prstGeom>
          <a:noFill/>
        </p:spPr>
        <p:txBody>
          <a:bodyPr wrap="square" rtlCol="0">
            <a:spAutoFit/>
          </a:bodyPr>
          <a:lstStyle/>
          <a:p>
            <a:pPr algn="ctr"/>
            <a:r>
              <a:rPr lang="en-GB" sz="1400" dirty="0" smtClean="0">
                <a:solidFill>
                  <a:srgbClr val="FF0000"/>
                </a:solidFill>
                <a:latin typeface="Comic Sans MS" pitchFamily="66" charset="0"/>
              </a:rPr>
              <a:t>Letter </a:t>
            </a:r>
            <a:endParaRPr lang="en-GB" sz="1400" dirty="0">
              <a:solidFill>
                <a:srgbClr val="FF0000"/>
              </a:solidFill>
              <a:latin typeface="Comic Sans MS" pitchFamily="66" charset="0"/>
            </a:endParaRPr>
          </a:p>
        </p:txBody>
      </p:sp>
      <p:sp>
        <p:nvSpPr>
          <p:cNvPr id="9" name="Rectangle 8"/>
          <p:cNvSpPr/>
          <p:nvPr/>
        </p:nvSpPr>
        <p:spPr>
          <a:xfrm>
            <a:off x="1384014" y="726207"/>
            <a:ext cx="5285346" cy="496908"/>
          </a:xfrm>
          <a:prstGeom prst="rect">
            <a:avLst/>
          </a:prstGeom>
          <a:noFill/>
          <a:ln w="38100">
            <a:solidFill>
              <a:srgbClr val="00B0F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2348880" y="251520"/>
            <a:ext cx="3074721" cy="461665"/>
          </a:xfrm>
          <a:prstGeom prst="rect">
            <a:avLst/>
          </a:prstGeom>
          <a:noFill/>
        </p:spPr>
        <p:txBody>
          <a:bodyPr wrap="square" rtlCol="0">
            <a:spAutoFit/>
          </a:bodyPr>
          <a:lstStyle/>
          <a:p>
            <a:pPr algn="ctr"/>
            <a:r>
              <a:rPr lang="en-GB" sz="2400" dirty="0" smtClean="0">
                <a:solidFill>
                  <a:srgbClr val="00B0F0"/>
                </a:solidFill>
                <a:latin typeface="Comic Sans MS" pitchFamily="66" charset="0"/>
              </a:rPr>
              <a:t>Word (Adjective)</a:t>
            </a:r>
            <a:endParaRPr lang="en-GB" sz="2400" dirty="0">
              <a:solidFill>
                <a:srgbClr val="00B0F0"/>
              </a:solidFill>
              <a:latin typeface="Comic Sans MS" pitchFamily="66" charset="0"/>
            </a:endParaRPr>
          </a:p>
        </p:txBody>
      </p:sp>
      <p:sp>
        <p:nvSpPr>
          <p:cNvPr id="12" name="Rectangle 11"/>
          <p:cNvSpPr/>
          <p:nvPr/>
        </p:nvSpPr>
        <p:spPr>
          <a:xfrm>
            <a:off x="332659" y="3233800"/>
            <a:ext cx="2952327" cy="1129972"/>
          </a:xfrm>
          <a:prstGeom prst="rect">
            <a:avLst/>
          </a:prstGeom>
          <a:noFill/>
          <a:ln w="38100">
            <a:solidFill>
              <a:srgbClr val="00B0F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dirty="0" smtClean="0">
                <a:solidFill>
                  <a:srgbClr val="00B0F0"/>
                </a:solidFill>
                <a:latin typeface="Comic Sans MS" pitchFamily="66" charset="0"/>
              </a:rPr>
              <a:t>Synonyms</a:t>
            </a:r>
            <a:endParaRPr lang="en-GB" sz="1200" b="1" dirty="0">
              <a:solidFill>
                <a:srgbClr val="00B0F0"/>
              </a:solidFill>
              <a:latin typeface="Comic Sans MS" pitchFamily="66" charset="0"/>
            </a:endParaRPr>
          </a:p>
        </p:txBody>
      </p:sp>
      <p:sp>
        <p:nvSpPr>
          <p:cNvPr id="13" name="Rectangle 12"/>
          <p:cNvSpPr/>
          <p:nvPr/>
        </p:nvSpPr>
        <p:spPr>
          <a:xfrm>
            <a:off x="3645024" y="3233800"/>
            <a:ext cx="3024336" cy="1129972"/>
          </a:xfrm>
          <a:prstGeom prst="rect">
            <a:avLst/>
          </a:prstGeom>
          <a:noFill/>
          <a:ln w="38100">
            <a:solidFill>
              <a:srgbClr val="7030A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dirty="0" smtClean="0">
                <a:solidFill>
                  <a:srgbClr val="7030A0"/>
                </a:solidFill>
                <a:latin typeface="Comic Sans MS" pitchFamily="66" charset="0"/>
              </a:rPr>
              <a:t>Antonyms</a:t>
            </a:r>
            <a:endParaRPr lang="en-GB" sz="1200" b="1" dirty="0">
              <a:solidFill>
                <a:srgbClr val="7030A0"/>
              </a:solidFill>
              <a:latin typeface="Comic Sans MS" pitchFamily="66" charset="0"/>
            </a:endParaRPr>
          </a:p>
        </p:txBody>
      </p:sp>
      <p:graphicFrame>
        <p:nvGraphicFramePr>
          <p:cNvPr id="14" name="Table 13"/>
          <p:cNvGraphicFramePr>
            <a:graphicFrameLocks noGrp="1"/>
          </p:cNvGraphicFramePr>
          <p:nvPr>
            <p:extLst>
              <p:ext uri="{D42A27DB-BD31-4B8C-83A1-F6EECF244321}">
                <p14:modId xmlns:p14="http://schemas.microsoft.com/office/powerpoint/2010/main" xmlns="" val="1197969782"/>
              </p:ext>
            </p:extLst>
          </p:nvPr>
        </p:nvGraphicFramePr>
        <p:xfrm>
          <a:off x="332656" y="5985618"/>
          <a:ext cx="6336704" cy="1711570"/>
        </p:xfrm>
        <a:graphic>
          <a:graphicData uri="http://schemas.openxmlformats.org/drawingml/2006/table">
            <a:tbl>
              <a:tblPr firstRow="1" bandRow="1">
                <a:tableStyleId>{5C22544A-7EE6-4342-B048-85BDC9FD1C3A}</a:tableStyleId>
              </a:tblPr>
              <a:tblGrid>
                <a:gridCol w="3168352"/>
                <a:gridCol w="3168352"/>
              </a:tblGrid>
              <a:tr h="342314">
                <a:tc>
                  <a:txBody>
                    <a:bodyPr/>
                    <a:lstStyle/>
                    <a:p>
                      <a:r>
                        <a:rPr lang="en-GB" sz="1300" dirty="0" smtClean="0">
                          <a:solidFill>
                            <a:schemeClr val="tx1"/>
                          </a:solidFill>
                          <a:latin typeface="Comic Sans MS" pitchFamily="66" charset="0"/>
                        </a:rPr>
                        <a:t>          </a:t>
                      </a:r>
                      <a:r>
                        <a:rPr lang="en-GB" sz="1300" baseline="0" dirty="0" smtClean="0">
                          <a:solidFill>
                            <a:schemeClr val="tx1"/>
                          </a:solidFill>
                          <a:latin typeface="Comic Sans MS" pitchFamily="66" charset="0"/>
                        </a:rPr>
                        <a:t> </a:t>
                      </a:r>
                      <a:r>
                        <a:rPr lang="en-GB" sz="1300" dirty="0" smtClean="0">
                          <a:solidFill>
                            <a:schemeClr val="tx1"/>
                          </a:solidFill>
                          <a:latin typeface="Comic Sans MS" pitchFamily="66" charset="0"/>
                        </a:rPr>
                        <a:t>Definition </a:t>
                      </a:r>
                      <a:endParaRPr lang="en-GB" sz="1300" dirty="0">
                        <a:solidFill>
                          <a:schemeClr val="tx1"/>
                        </a:solidFill>
                        <a:latin typeface="Comic Sans MS" pitchFamily="66" charset="0"/>
                      </a:endParaRPr>
                    </a:p>
                  </a:txBody>
                  <a:tcPr marT="42203" marB="42203">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B w="12700" cap="flat" cmpd="sng" algn="ctr">
                      <a:solidFill>
                        <a:schemeClr val="tx1"/>
                      </a:solidFill>
                      <a:prstDash val="solid"/>
                      <a:round/>
                      <a:headEnd type="none" w="med" len="med"/>
                      <a:tailEnd type="none" w="med" len="med"/>
                    </a:lnB>
                    <a:solidFill>
                      <a:schemeClr val="bg1"/>
                    </a:solidFill>
                  </a:tcPr>
                </a:tc>
              </a:tr>
              <a:tr h="342314">
                <a:tc>
                  <a:txBody>
                    <a:bodyPr/>
                    <a:lstStyle/>
                    <a:p>
                      <a:endParaRPr lang="en-GB" sz="130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r>
                        <a:rPr lang="en-GB" sz="1300" dirty="0" smtClean="0">
                          <a:solidFill>
                            <a:schemeClr val="tx1"/>
                          </a:solidFill>
                          <a:latin typeface="Comic Sans MS" pitchFamily="66" charset="0"/>
                        </a:rPr>
                        <a:t>Sentence</a:t>
                      </a:r>
                      <a:r>
                        <a:rPr lang="en-GB" sz="1300" baseline="0" dirty="0" smtClean="0">
                          <a:solidFill>
                            <a:schemeClr val="tx1"/>
                          </a:solidFill>
                          <a:latin typeface="Comic Sans MS" pitchFamily="66" charset="0"/>
                        </a:rPr>
                        <a:t> (using your word): </a:t>
                      </a:r>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endParaRPr lang="en-GB" sz="130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5" name="Rectangle 14"/>
          <p:cNvSpPr/>
          <p:nvPr/>
        </p:nvSpPr>
        <p:spPr>
          <a:xfrm>
            <a:off x="332656" y="5360805"/>
            <a:ext cx="828092" cy="897330"/>
          </a:xfrm>
          <a:prstGeom prst="rect">
            <a:avLst/>
          </a:prstGeom>
          <a:solidFill>
            <a:schemeClr val="bg1"/>
          </a:solidFill>
          <a:ln w="3810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rgbClr val="FF0000"/>
                </a:solidFill>
                <a:latin typeface="Comic Sans MS" pitchFamily="66" charset="0"/>
              </a:rPr>
              <a:t>T</a:t>
            </a:r>
          </a:p>
        </p:txBody>
      </p:sp>
      <p:sp>
        <p:nvSpPr>
          <p:cNvPr id="16" name="TextBox 15"/>
          <p:cNvSpPr txBox="1"/>
          <p:nvPr/>
        </p:nvSpPr>
        <p:spPr>
          <a:xfrm>
            <a:off x="332662" y="5028463"/>
            <a:ext cx="828091" cy="307777"/>
          </a:xfrm>
          <a:prstGeom prst="rect">
            <a:avLst/>
          </a:prstGeom>
          <a:noFill/>
        </p:spPr>
        <p:txBody>
          <a:bodyPr wrap="square" rtlCol="0">
            <a:spAutoFit/>
          </a:bodyPr>
          <a:lstStyle/>
          <a:p>
            <a:pPr algn="ctr"/>
            <a:r>
              <a:rPr lang="en-GB" sz="1400" dirty="0" smtClean="0">
                <a:solidFill>
                  <a:srgbClr val="FF0000"/>
                </a:solidFill>
                <a:latin typeface="Comic Sans MS" pitchFamily="66" charset="0"/>
              </a:rPr>
              <a:t>Letter </a:t>
            </a:r>
            <a:endParaRPr lang="en-GB" sz="1400" dirty="0">
              <a:solidFill>
                <a:srgbClr val="FF0000"/>
              </a:solidFill>
              <a:latin typeface="Comic Sans MS" pitchFamily="66" charset="0"/>
            </a:endParaRPr>
          </a:p>
        </p:txBody>
      </p:sp>
      <p:sp>
        <p:nvSpPr>
          <p:cNvPr id="17" name="Rectangle 16"/>
          <p:cNvSpPr/>
          <p:nvPr/>
        </p:nvSpPr>
        <p:spPr>
          <a:xfrm>
            <a:off x="1384014" y="5312565"/>
            <a:ext cx="5285346" cy="496908"/>
          </a:xfrm>
          <a:prstGeom prst="rect">
            <a:avLst/>
          </a:prstGeom>
          <a:noFill/>
          <a:ln w="38100">
            <a:solidFill>
              <a:srgbClr val="00B0F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2492896" y="4830415"/>
            <a:ext cx="3218737" cy="461665"/>
          </a:xfrm>
          <a:prstGeom prst="rect">
            <a:avLst/>
          </a:prstGeom>
          <a:noFill/>
        </p:spPr>
        <p:txBody>
          <a:bodyPr wrap="square" rtlCol="0">
            <a:spAutoFit/>
          </a:bodyPr>
          <a:lstStyle/>
          <a:p>
            <a:pPr algn="ctr"/>
            <a:r>
              <a:rPr lang="en-GB" sz="2400" dirty="0" smtClean="0">
                <a:solidFill>
                  <a:srgbClr val="00B0F0"/>
                </a:solidFill>
                <a:latin typeface="Comic Sans MS" pitchFamily="66" charset="0"/>
              </a:rPr>
              <a:t>Word (Adjective) </a:t>
            </a:r>
            <a:endParaRPr lang="en-GB" sz="2400" dirty="0">
              <a:solidFill>
                <a:srgbClr val="00B0F0"/>
              </a:solidFill>
              <a:latin typeface="Comic Sans MS" pitchFamily="66" charset="0"/>
            </a:endParaRPr>
          </a:p>
        </p:txBody>
      </p:sp>
      <p:sp>
        <p:nvSpPr>
          <p:cNvPr id="19" name="Rectangle 18"/>
          <p:cNvSpPr/>
          <p:nvPr/>
        </p:nvSpPr>
        <p:spPr>
          <a:xfrm>
            <a:off x="332659" y="7820155"/>
            <a:ext cx="2952327" cy="1129972"/>
          </a:xfrm>
          <a:prstGeom prst="rect">
            <a:avLst/>
          </a:prstGeom>
          <a:noFill/>
          <a:ln w="38100">
            <a:solidFill>
              <a:srgbClr val="00B0F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dirty="0" smtClean="0">
                <a:solidFill>
                  <a:srgbClr val="00B0F0"/>
                </a:solidFill>
                <a:latin typeface="Comic Sans MS" pitchFamily="66" charset="0"/>
              </a:rPr>
              <a:t>Synonyms</a:t>
            </a:r>
            <a:endParaRPr lang="en-GB" sz="1200" b="1" dirty="0">
              <a:solidFill>
                <a:srgbClr val="00B0F0"/>
              </a:solidFill>
              <a:latin typeface="Comic Sans MS" pitchFamily="66" charset="0"/>
            </a:endParaRPr>
          </a:p>
        </p:txBody>
      </p:sp>
      <p:sp>
        <p:nvSpPr>
          <p:cNvPr id="20" name="Rectangle 19"/>
          <p:cNvSpPr/>
          <p:nvPr/>
        </p:nvSpPr>
        <p:spPr>
          <a:xfrm>
            <a:off x="3645024" y="7820155"/>
            <a:ext cx="3024336" cy="1129972"/>
          </a:xfrm>
          <a:prstGeom prst="rect">
            <a:avLst/>
          </a:prstGeom>
          <a:noFill/>
          <a:ln w="38100">
            <a:solidFill>
              <a:srgbClr val="7030A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dirty="0" smtClean="0">
                <a:solidFill>
                  <a:srgbClr val="7030A0"/>
                </a:solidFill>
                <a:latin typeface="Comic Sans MS" pitchFamily="66" charset="0"/>
              </a:rPr>
              <a:t>Antonyms</a:t>
            </a:r>
            <a:endParaRPr lang="en-GB" sz="1200" b="1" dirty="0">
              <a:solidFill>
                <a:srgbClr val="7030A0"/>
              </a:solidFill>
              <a:latin typeface="Comic Sans MS" pitchFamily="66" charset="0"/>
            </a:endParaRPr>
          </a:p>
        </p:txBody>
      </p:sp>
    </p:spTree>
    <p:extLst>
      <p:ext uri="{BB962C8B-B14F-4D97-AF65-F5344CB8AC3E}">
        <p14:creationId xmlns:p14="http://schemas.microsoft.com/office/powerpoint/2010/main" xmlns="" val="36273277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0652" y="179514"/>
            <a:ext cx="4946425" cy="1138773"/>
          </a:xfrm>
          <a:prstGeom prst="rect">
            <a:avLst/>
          </a:prstGeom>
          <a:noFill/>
        </p:spPr>
        <p:txBody>
          <a:bodyPr wrap="square" rtlCol="0">
            <a:spAutoFit/>
          </a:bodyPr>
          <a:lstStyle/>
          <a:p>
            <a:r>
              <a:rPr lang="en-GB" i="1" dirty="0" smtClean="0">
                <a:solidFill>
                  <a:srgbClr val="00B0F0"/>
                </a:solidFill>
                <a:latin typeface="Comic Sans MS" pitchFamily="66" charset="0"/>
              </a:rPr>
              <a:t>Harry Potter </a:t>
            </a:r>
            <a:r>
              <a:rPr lang="en-GB" dirty="0" smtClean="0">
                <a:solidFill>
                  <a:srgbClr val="00B0F0"/>
                </a:solidFill>
                <a:latin typeface="Comic Sans MS" pitchFamily="66" charset="0"/>
              </a:rPr>
              <a:t>by J. K. Rowling </a:t>
            </a:r>
          </a:p>
          <a:p>
            <a:endParaRPr lang="en-GB" dirty="0" smtClean="0">
              <a:solidFill>
                <a:srgbClr val="00B0F0"/>
              </a:solidFill>
              <a:latin typeface="Comic Sans MS" pitchFamily="66" charset="0"/>
            </a:endParaRPr>
          </a:p>
          <a:p>
            <a:r>
              <a:rPr lang="en-GB" sz="1600" dirty="0" smtClean="0">
                <a:solidFill>
                  <a:srgbClr val="7030A0"/>
                </a:solidFill>
                <a:latin typeface="Comic Sans MS" pitchFamily="66" charset="0"/>
              </a:rPr>
              <a:t>Reading comprehension : Read the extract and answer the questions in as much detail as possible. </a:t>
            </a:r>
            <a:endParaRPr lang="en-GB" sz="1600" dirty="0">
              <a:solidFill>
                <a:srgbClr val="7030A0"/>
              </a:solidFill>
              <a:latin typeface="Comic Sans MS" pitchFamily="66" charset="0"/>
            </a:endParaRPr>
          </a:p>
        </p:txBody>
      </p:sp>
      <p:sp>
        <p:nvSpPr>
          <p:cNvPr id="2" name="Rectangle 1"/>
          <p:cNvSpPr/>
          <p:nvPr/>
        </p:nvSpPr>
        <p:spPr>
          <a:xfrm>
            <a:off x="260652" y="1341502"/>
            <a:ext cx="6493714" cy="11172289"/>
          </a:xfrm>
          <a:prstGeom prst="rect">
            <a:avLst/>
          </a:prstGeom>
        </p:spPr>
        <p:txBody>
          <a:bodyPr wrap="square">
            <a:spAutoFit/>
          </a:bodyPr>
          <a:lstStyle/>
          <a:p>
            <a:endParaRPr lang="en-GB" sz="1200" dirty="0">
              <a:latin typeface="Comic Sans MS" pitchFamily="66" charset="0"/>
            </a:endParaRPr>
          </a:p>
          <a:p>
            <a:r>
              <a:rPr lang="en-GB" sz="1200" i="1" dirty="0">
                <a:latin typeface="Comic Sans MS" pitchFamily="66" charset="0"/>
              </a:rPr>
              <a:t> </a:t>
            </a:r>
            <a:r>
              <a:rPr lang="en-GB" sz="1200" dirty="0" smtClean="0">
                <a:latin typeface="Comic Sans MS" pitchFamily="66" charset="0"/>
              </a:rPr>
              <a:t>Harry had never been to London before. Although </a:t>
            </a:r>
            <a:r>
              <a:rPr lang="en-GB" sz="1200" dirty="0" err="1" smtClean="0">
                <a:latin typeface="Comic Sans MS" pitchFamily="66" charset="0"/>
              </a:rPr>
              <a:t>Hagrid</a:t>
            </a:r>
            <a:r>
              <a:rPr lang="en-GB" sz="1200" dirty="0" smtClean="0">
                <a:latin typeface="Comic Sans MS" pitchFamily="66" charset="0"/>
              </a:rPr>
              <a:t> seemed to know where he was going, he was obviously not used to getting there in an ordinary way. He got stuck in the ticket barrier on the Underground, and complained loudly that the seats were too small and the trains too slow. "I don't know how the </a:t>
            </a:r>
            <a:r>
              <a:rPr lang="en-GB" sz="1200" dirty="0" err="1" smtClean="0">
                <a:latin typeface="Comic Sans MS" pitchFamily="66" charset="0"/>
              </a:rPr>
              <a:t>Muggles</a:t>
            </a:r>
            <a:r>
              <a:rPr lang="en-GB" sz="1200" dirty="0" smtClean="0">
                <a:latin typeface="Comic Sans MS" pitchFamily="66" charset="0"/>
              </a:rPr>
              <a:t> manage without magic," he said as they climbed a broken-down escalator that led up to a bustling road lined with shops.</a:t>
            </a:r>
            <a:br>
              <a:rPr lang="en-GB" sz="1200" dirty="0" smtClean="0">
                <a:latin typeface="Comic Sans MS" pitchFamily="66" charset="0"/>
              </a:rPr>
            </a:br>
            <a:r>
              <a:rPr lang="en-GB" sz="1200" dirty="0" smtClean="0">
                <a:latin typeface="Comic Sans MS" pitchFamily="66" charset="0"/>
              </a:rPr>
              <a:t/>
            </a:r>
            <a:br>
              <a:rPr lang="en-GB" sz="1200" dirty="0" smtClean="0">
                <a:latin typeface="Comic Sans MS" pitchFamily="66" charset="0"/>
              </a:rPr>
            </a:br>
            <a:r>
              <a:rPr lang="en-GB" sz="1200" dirty="0" err="1" smtClean="0">
                <a:latin typeface="Comic Sans MS" pitchFamily="66" charset="0"/>
              </a:rPr>
              <a:t>Hagrid</a:t>
            </a:r>
            <a:r>
              <a:rPr lang="en-GB" sz="1200" dirty="0" smtClean="0">
                <a:latin typeface="Comic Sans MS" pitchFamily="66" charset="0"/>
              </a:rPr>
              <a:t> was so huge that he parted the crowd easily; all Harry had to do was keep close behind him. They passed book shops and music stores, hamburger restaurants and cinemas, but nowhere that looked as if it could sell you a magic wand. This was just an ordinary street full of ordinary people. Could there really be piles of wizard gold buried miles beneath them? Were there really shops that sold spell books and broomsticks? Might this not all be some huge joke that the </a:t>
            </a:r>
            <a:r>
              <a:rPr lang="en-GB" sz="1200" dirty="0" err="1" smtClean="0">
                <a:latin typeface="Comic Sans MS" pitchFamily="66" charset="0"/>
              </a:rPr>
              <a:t>Dursleys</a:t>
            </a:r>
            <a:r>
              <a:rPr lang="en-GB" sz="1200" dirty="0" smtClean="0">
                <a:latin typeface="Comic Sans MS" pitchFamily="66" charset="0"/>
              </a:rPr>
              <a:t> had cooked up? </a:t>
            </a:r>
          </a:p>
          <a:p>
            <a:r>
              <a:rPr lang="en-GB" sz="1200" dirty="0" smtClean="0">
                <a:latin typeface="Comic Sans MS" pitchFamily="66" charset="0"/>
              </a:rPr>
              <a:t>If Harry hadn't known that the </a:t>
            </a:r>
            <a:r>
              <a:rPr lang="en-GB" sz="1200" dirty="0" err="1" smtClean="0">
                <a:latin typeface="Comic Sans MS" pitchFamily="66" charset="0"/>
              </a:rPr>
              <a:t>Dursleys</a:t>
            </a:r>
            <a:r>
              <a:rPr lang="en-GB" sz="1200" dirty="0" smtClean="0">
                <a:latin typeface="Comic Sans MS" pitchFamily="66" charset="0"/>
              </a:rPr>
              <a:t> had no sense of humour, he might have thought so; yet somehow, even though everything </a:t>
            </a:r>
            <a:r>
              <a:rPr lang="en-GB" sz="1200" dirty="0" err="1" smtClean="0">
                <a:latin typeface="Comic Sans MS" pitchFamily="66" charset="0"/>
              </a:rPr>
              <a:t>Hagrid</a:t>
            </a:r>
            <a:r>
              <a:rPr lang="en-GB" sz="1200" dirty="0" smtClean="0">
                <a:latin typeface="Comic Sans MS" pitchFamily="66" charset="0"/>
              </a:rPr>
              <a:t> had told him so far was unbelievable, Harry couldn't help trusting him. "This is it," said </a:t>
            </a:r>
            <a:r>
              <a:rPr lang="en-GB" sz="1200" dirty="0" err="1" smtClean="0">
                <a:latin typeface="Comic Sans MS" pitchFamily="66" charset="0"/>
              </a:rPr>
              <a:t>Hagrid</a:t>
            </a:r>
            <a:r>
              <a:rPr lang="en-GB" sz="1200" dirty="0" smtClean="0">
                <a:latin typeface="Comic Sans MS" pitchFamily="66" charset="0"/>
              </a:rPr>
              <a:t>, coming to a halt, "the Leaky Cauldron. It's a famous place." </a:t>
            </a:r>
            <a:br>
              <a:rPr lang="en-GB" sz="1200" dirty="0" smtClean="0">
                <a:latin typeface="Comic Sans MS" pitchFamily="66" charset="0"/>
              </a:rPr>
            </a:br>
            <a:r>
              <a:rPr lang="en-GB" sz="1200" dirty="0" smtClean="0">
                <a:latin typeface="Comic Sans MS" pitchFamily="66" charset="0"/>
              </a:rPr>
              <a:t/>
            </a:r>
            <a:br>
              <a:rPr lang="en-GB" sz="1200" dirty="0" smtClean="0">
                <a:latin typeface="Comic Sans MS" pitchFamily="66" charset="0"/>
              </a:rPr>
            </a:br>
            <a:r>
              <a:rPr lang="en-GB" sz="1200" dirty="0" smtClean="0">
                <a:latin typeface="Comic Sans MS" pitchFamily="66" charset="0"/>
              </a:rPr>
              <a:t>For a famous place, it was very dark and shabby. A few old women were sitting in a corner, drinking tiny glasses of sherry. One of them was smoking a long pipe. A little man in a top hat was talking to the old bartender, who was quite bald and looked like a toothless walnut. The low buzz of chatter stopped when they walked in. Everyone seemed to know </a:t>
            </a:r>
            <a:r>
              <a:rPr lang="en-GB" sz="1200" dirty="0" err="1" smtClean="0">
                <a:latin typeface="Comic Sans MS" pitchFamily="66" charset="0"/>
              </a:rPr>
              <a:t>Hagrid</a:t>
            </a:r>
            <a:r>
              <a:rPr lang="en-GB" sz="1200" dirty="0" smtClean="0">
                <a:latin typeface="Comic Sans MS" pitchFamily="66" charset="0"/>
              </a:rPr>
              <a:t>; they waved and smiled at him, and the bartender reached for a glass, saying, "The usual, </a:t>
            </a:r>
            <a:r>
              <a:rPr lang="en-GB" sz="1200" dirty="0" err="1" smtClean="0">
                <a:latin typeface="Comic Sans MS" pitchFamily="66" charset="0"/>
              </a:rPr>
              <a:t>Hagrid</a:t>
            </a:r>
            <a:r>
              <a:rPr lang="en-GB" sz="1200" dirty="0" smtClean="0">
                <a:latin typeface="Comic Sans MS" pitchFamily="66" charset="0"/>
              </a:rPr>
              <a:t>?" "Can't, Tom, I'm on Hogwarts business," said </a:t>
            </a:r>
            <a:r>
              <a:rPr lang="en-GB" sz="1200" dirty="0" err="1" smtClean="0">
                <a:latin typeface="Comic Sans MS" pitchFamily="66" charset="0"/>
              </a:rPr>
              <a:t>Hagrid</a:t>
            </a:r>
            <a:r>
              <a:rPr lang="en-GB" sz="1200" dirty="0" smtClean="0">
                <a:latin typeface="Comic Sans MS" pitchFamily="66" charset="0"/>
              </a:rPr>
              <a:t>, clapping his great hand on </a:t>
            </a:r>
            <a:r>
              <a:rPr lang="en-GB" sz="1200" dirty="0" err="1" smtClean="0">
                <a:latin typeface="Comic Sans MS" pitchFamily="66" charset="0"/>
              </a:rPr>
              <a:t>Harry's</a:t>
            </a:r>
            <a:r>
              <a:rPr lang="en-GB" sz="1200" dirty="0" smtClean="0">
                <a:latin typeface="Comic Sans MS" pitchFamily="66" charset="0"/>
              </a:rPr>
              <a:t> shoulder and making </a:t>
            </a:r>
            <a:r>
              <a:rPr lang="en-GB" sz="1200" dirty="0" err="1" smtClean="0">
                <a:latin typeface="Comic Sans MS" pitchFamily="66" charset="0"/>
              </a:rPr>
              <a:t>Harry's</a:t>
            </a:r>
            <a:r>
              <a:rPr lang="en-GB" sz="1200" dirty="0" smtClean="0">
                <a:latin typeface="Comic Sans MS" pitchFamily="66" charset="0"/>
              </a:rPr>
              <a:t> knees buckle.</a:t>
            </a:r>
            <a:br>
              <a:rPr lang="en-GB" sz="1200" dirty="0" smtClean="0">
                <a:latin typeface="Comic Sans MS" pitchFamily="66" charset="0"/>
              </a:rPr>
            </a:br>
            <a:r>
              <a:rPr lang="en-GB" sz="1200" dirty="0" smtClean="0">
                <a:latin typeface="Comic Sans MS" pitchFamily="66" charset="0"/>
              </a:rPr>
              <a:t/>
            </a:r>
            <a:br>
              <a:rPr lang="en-GB" sz="1200" dirty="0" smtClean="0">
                <a:latin typeface="Comic Sans MS" pitchFamily="66" charset="0"/>
              </a:rPr>
            </a:br>
            <a:r>
              <a:rPr lang="en-GB" sz="1200" dirty="0" smtClean="0">
                <a:latin typeface="Comic Sans MS" pitchFamily="66" charset="0"/>
              </a:rPr>
              <a:t>"Good Lord," said the bartender, peering at Harry, "is this? Can this be?" The Leaky Cauldron had suddenly gone completely still and silent. "Bless my soul," whispered the old bartender, "Harry Potter... what an </a:t>
            </a:r>
            <a:r>
              <a:rPr lang="en-GB" sz="1200" dirty="0" err="1" smtClean="0">
                <a:latin typeface="Comic Sans MS" pitchFamily="66" charset="0"/>
              </a:rPr>
              <a:t>honor</a:t>
            </a:r>
            <a:r>
              <a:rPr lang="en-GB" sz="1200" dirty="0" smtClean="0">
                <a:latin typeface="Comic Sans MS" pitchFamily="66" charset="0"/>
              </a:rPr>
              <a:t>." He hurried out from behind the bar, rushed toward Harry and seized his hand, tears in his eyes. "Welcome back, Mr. Potter, welcome back!" Harry didn't know what to say. Everyone was looking at him. The old woman with the pipe was puffing on it without realizing it had gone out.</a:t>
            </a:r>
            <a:br>
              <a:rPr lang="en-GB" sz="1200" dirty="0" smtClean="0">
                <a:latin typeface="Comic Sans MS" pitchFamily="66" charset="0"/>
              </a:rPr>
            </a:br>
            <a:r>
              <a:rPr lang="en-GB" sz="1200" dirty="0" smtClean="0">
                <a:latin typeface="Comic Sans MS" pitchFamily="66" charset="0"/>
              </a:rPr>
              <a:t/>
            </a:r>
            <a:br>
              <a:rPr lang="en-GB" sz="1200" dirty="0" smtClean="0">
                <a:latin typeface="Comic Sans MS" pitchFamily="66" charset="0"/>
              </a:rPr>
            </a:br>
            <a:r>
              <a:rPr lang="en-GB" sz="1200" dirty="0" err="1" smtClean="0">
                <a:latin typeface="Comic Sans MS" pitchFamily="66" charset="0"/>
              </a:rPr>
              <a:t>Hagrid</a:t>
            </a:r>
            <a:r>
              <a:rPr lang="en-GB" sz="1200" dirty="0" smtClean="0">
                <a:latin typeface="Comic Sans MS" pitchFamily="66" charset="0"/>
              </a:rPr>
              <a:t> was beaming. Then there was a great scraping of chairs and the next moment, Harry found himself shaking hands with everyone in the Leaky Cauldron. "Doris </a:t>
            </a:r>
            <a:r>
              <a:rPr lang="en-GB" sz="1200" dirty="0" err="1" smtClean="0">
                <a:latin typeface="Comic Sans MS" pitchFamily="66" charset="0"/>
              </a:rPr>
              <a:t>Crockford</a:t>
            </a:r>
            <a:r>
              <a:rPr lang="en-GB" sz="1200" dirty="0" smtClean="0">
                <a:latin typeface="Comic Sans MS" pitchFamily="66" charset="0"/>
              </a:rPr>
              <a:t>, Mr. Potter, can't believe I'm meeting you at last." "So proud, Mr. Potter, I'm just so proud." "Always wanted to shake your hand, I'm all of a flutter." "Delighted, Mr. Potter; just can't tell you, </a:t>
            </a:r>
            <a:r>
              <a:rPr lang="en-GB" sz="1200" dirty="0" err="1" smtClean="0">
                <a:latin typeface="Comic Sans MS" pitchFamily="66" charset="0"/>
              </a:rPr>
              <a:t>Diggle's</a:t>
            </a:r>
            <a:r>
              <a:rPr lang="en-GB" sz="1200" dirty="0" smtClean="0">
                <a:latin typeface="Comic Sans MS" pitchFamily="66" charset="0"/>
              </a:rPr>
              <a:t> the name, </a:t>
            </a:r>
            <a:r>
              <a:rPr lang="en-GB" sz="1200" dirty="0" err="1" smtClean="0">
                <a:latin typeface="Comic Sans MS" pitchFamily="66" charset="0"/>
              </a:rPr>
              <a:t>Dedalus</a:t>
            </a:r>
            <a:r>
              <a:rPr lang="en-GB" sz="1200" dirty="0" smtClean="0">
                <a:latin typeface="Comic Sans MS" pitchFamily="66" charset="0"/>
              </a:rPr>
              <a:t> </a:t>
            </a:r>
            <a:r>
              <a:rPr lang="en-GB" sz="1200" dirty="0" err="1" smtClean="0">
                <a:latin typeface="Comic Sans MS" pitchFamily="66" charset="0"/>
              </a:rPr>
              <a:t>Diggle</a:t>
            </a:r>
            <a:r>
              <a:rPr lang="en-GB" sz="1200" dirty="0" smtClean="0">
                <a:latin typeface="Comic Sans MS" pitchFamily="66" charset="0"/>
              </a:rPr>
              <a:t>." "I've seen you before!" said Harry, as </a:t>
            </a:r>
            <a:r>
              <a:rPr lang="en-GB" sz="1200" dirty="0" err="1" smtClean="0">
                <a:latin typeface="Comic Sans MS" pitchFamily="66" charset="0"/>
              </a:rPr>
              <a:t>Dedalus</a:t>
            </a:r>
            <a:r>
              <a:rPr lang="en-GB" sz="1200" dirty="0" smtClean="0">
                <a:latin typeface="Comic Sans MS" pitchFamily="66" charset="0"/>
              </a:rPr>
              <a:t> </a:t>
            </a:r>
            <a:r>
              <a:rPr lang="en-GB" sz="1200" dirty="0" err="1" smtClean="0">
                <a:latin typeface="Comic Sans MS" pitchFamily="66" charset="0"/>
              </a:rPr>
              <a:t>Diggle's</a:t>
            </a:r>
            <a:r>
              <a:rPr lang="en-GB" sz="1200" dirty="0" smtClean="0">
                <a:latin typeface="Comic Sans MS" pitchFamily="66" charset="0"/>
              </a:rPr>
              <a:t> top hat fell off in his excitement. "You bowed to me once in a shop." "He remembers!" cried </a:t>
            </a:r>
            <a:r>
              <a:rPr lang="en-GB" sz="1200" dirty="0" err="1" smtClean="0">
                <a:latin typeface="Comic Sans MS" pitchFamily="66" charset="0"/>
              </a:rPr>
              <a:t>Dedalus</a:t>
            </a:r>
            <a:r>
              <a:rPr lang="en-GB" sz="1200" dirty="0" smtClean="0">
                <a:latin typeface="Comic Sans MS" pitchFamily="66" charset="0"/>
              </a:rPr>
              <a:t> </a:t>
            </a:r>
            <a:r>
              <a:rPr lang="en-GB" sz="1200" dirty="0" err="1" smtClean="0">
                <a:latin typeface="Comic Sans MS" pitchFamily="66" charset="0"/>
              </a:rPr>
              <a:t>Diggle</a:t>
            </a:r>
            <a:r>
              <a:rPr lang="en-GB" sz="1200" dirty="0" smtClean="0">
                <a:latin typeface="Comic Sans MS" pitchFamily="66" charset="0"/>
              </a:rPr>
              <a:t>, looking around at everyone. "Did you hear that? He remembers me!" Harry shook hands again and again; Doris </a:t>
            </a:r>
            <a:r>
              <a:rPr lang="en-GB" sz="1200" dirty="0" err="1" smtClean="0">
                <a:latin typeface="Comic Sans MS" pitchFamily="66" charset="0"/>
              </a:rPr>
              <a:t>Crockford</a:t>
            </a:r>
            <a:r>
              <a:rPr lang="en-GB" sz="1200" dirty="0" smtClean="0">
                <a:latin typeface="Comic Sans MS" pitchFamily="66" charset="0"/>
              </a:rPr>
              <a:t> kept coming back for more.</a:t>
            </a:r>
            <a:br>
              <a:rPr lang="en-GB" sz="1200" dirty="0" smtClean="0">
                <a:latin typeface="Comic Sans MS" pitchFamily="66" charset="0"/>
              </a:rPr>
            </a:br>
            <a:r>
              <a:rPr lang="en-GB" sz="1200" dirty="0" smtClean="0">
                <a:latin typeface="Comic Sans MS" pitchFamily="66" charset="0"/>
              </a:rPr>
              <a:t/>
            </a:r>
            <a:br>
              <a:rPr lang="en-GB" sz="1200" dirty="0" smtClean="0">
                <a:latin typeface="Comic Sans MS" pitchFamily="66" charset="0"/>
              </a:rPr>
            </a:br>
            <a:r>
              <a:rPr lang="en-GB" sz="1200" dirty="0" smtClean="0">
                <a:latin typeface="Comic Sans MS" pitchFamily="66" charset="0"/>
              </a:rPr>
              <a:t>A pale young man made his way forward, very nervously. One of his eyes was twitching. "Professor </a:t>
            </a:r>
            <a:r>
              <a:rPr lang="en-GB" sz="1200" dirty="0" err="1" smtClean="0">
                <a:latin typeface="Comic Sans MS" pitchFamily="66" charset="0"/>
              </a:rPr>
              <a:t>Quirrell</a:t>
            </a:r>
            <a:r>
              <a:rPr lang="en-GB" sz="1200" dirty="0" smtClean="0">
                <a:latin typeface="Comic Sans MS" pitchFamily="66" charset="0"/>
              </a:rPr>
              <a:t>!" said </a:t>
            </a:r>
            <a:r>
              <a:rPr lang="en-GB" sz="1200" dirty="0" err="1" smtClean="0">
                <a:latin typeface="Comic Sans MS" pitchFamily="66" charset="0"/>
              </a:rPr>
              <a:t>Hagrid</a:t>
            </a:r>
            <a:r>
              <a:rPr lang="en-GB" sz="1200" dirty="0" smtClean="0">
                <a:latin typeface="Comic Sans MS" pitchFamily="66" charset="0"/>
              </a:rPr>
              <a:t>. "Harry, Professor </a:t>
            </a:r>
            <a:r>
              <a:rPr lang="en-GB" sz="1200" dirty="0" err="1" smtClean="0">
                <a:latin typeface="Comic Sans MS" pitchFamily="66" charset="0"/>
              </a:rPr>
              <a:t>Quirrell</a:t>
            </a:r>
            <a:r>
              <a:rPr lang="en-GB" sz="1200" dirty="0" smtClean="0">
                <a:latin typeface="Comic Sans MS" pitchFamily="66" charset="0"/>
              </a:rPr>
              <a:t> will be one of your teachers at Hogwarts." "P-P-Potter," stammered Professor </a:t>
            </a:r>
            <a:r>
              <a:rPr lang="en-GB" sz="1200" dirty="0" err="1" smtClean="0">
                <a:latin typeface="Comic Sans MS" pitchFamily="66" charset="0"/>
              </a:rPr>
              <a:t>Quirrell</a:t>
            </a:r>
            <a:r>
              <a:rPr lang="en-GB" sz="1200" dirty="0" smtClean="0">
                <a:latin typeface="Comic Sans MS" pitchFamily="66" charset="0"/>
              </a:rPr>
              <a:t>, grasping </a:t>
            </a:r>
            <a:r>
              <a:rPr lang="en-GB" sz="1200" dirty="0" err="1" smtClean="0">
                <a:latin typeface="Comic Sans MS" pitchFamily="66" charset="0"/>
              </a:rPr>
              <a:t>Harry's</a:t>
            </a:r>
            <a:r>
              <a:rPr lang="en-GB" sz="1200" dirty="0" smtClean="0">
                <a:latin typeface="Comic Sans MS" pitchFamily="66" charset="0"/>
              </a:rPr>
              <a:t> hand, "c-can't t-tell you how p- pleased I am to meet you." "What sort of magic do you teach, Professor </a:t>
            </a:r>
            <a:r>
              <a:rPr lang="en-GB" sz="1200" dirty="0" err="1" smtClean="0">
                <a:latin typeface="Comic Sans MS" pitchFamily="66" charset="0"/>
              </a:rPr>
              <a:t>Quirrell</a:t>
            </a:r>
            <a:r>
              <a:rPr lang="en-GB" sz="1200" dirty="0" smtClean="0">
                <a:latin typeface="Comic Sans MS" pitchFamily="66" charset="0"/>
              </a:rPr>
              <a:t>." "D-</a:t>
            </a:r>
            <a:r>
              <a:rPr lang="en-GB" sz="1200" dirty="0" err="1" smtClean="0">
                <a:latin typeface="Comic Sans MS" pitchFamily="66" charset="0"/>
              </a:rPr>
              <a:t>Defense</a:t>
            </a:r>
            <a:r>
              <a:rPr lang="en-GB" sz="1200" dirty="0" smtClean="0">
                <a:latin typeface="Comic Sans MS" pitchFamily="66" charset="0"/>
              </a:rPr>
              <a:t> Against the D-D-Dark Arts," muttered Professor </a:t>
            </a:r>
            <a:r>
              <a:rPr lang="en-GB" sz="1200" dirty="0" err="1" smtClean="0">
                <a:latin typeface="Comic Sans MS" pitchFamily="66" charset="0"/>
              </a:rPr>
              <a:t>Quirrell</a:t>
            </a:r>
            <a:r>
              <a:rPr lang="en-GB" sz="1200" dirty="0" smtClean="0">
                <a:latin typeface="Comic Sans MS" pitchFamily="66" charset="0"/>
              </a:rPr>
              <a:t>, as though he'd rather not think about it. "N-not that you n-need it, eh, P-P-Potter?" He laughed nervously. "You'll be g-getting all your equipment, I suppose. I've g-got to p-pick up a new b-book on vampires, m-myself." He looked terrified at the very thought.</a:t>
            </a:r>
            <a:br>
              <a:rPr lang="en-GB" sz="1200" dirty="0" smtClean="0">
                <a:latin typeface="Comic Sans MS" pitchFamily="66" charset="0"/>
              </a:rPr>
            </a:br>
            <a:r>
              <a:rPr lang="en-GB" sz="1200" dirty="0" smtClean="0">
                <a:latin typeface="Comic Sans MS" pitchFamily="66" charset="0"/>
              </a:rPr>
              <a:t/>
            </a:r>
            <a:br>
              <a:rPr lang="en-GB" sz="1200" dirty="0" smtClean="0">
                <a:latin typeface="Comic Sans MS" pitchFamily="66" charset="0"/>
              </a:rPr>
            </a:br>
            <a:r>
              <a:rPr lang="en-GB" sz="1200" dirty="0" smtClean="0">
                <a:latin typeface="Comic Sans MS" pitchFamily="66" charset="0"/>
              </a:rPr>
              <a:t>But the others wouldn't let Professor </a:t>
            </a:r>
            <a:r>
              <a:rPr lang="en-GB" sz="1200" dirty="0" err="1" smtClean="0">
                <a:latin typeface="Comic Sans MS" pitchFamily="66" charset="0"/>
              </a:rPr>
              <a:t>Quirrell</a:t>
            </a:r>
            <a:r>
              <a:rPr lang="en-GB" sz="1200" dirty="0" smtClean="0">
                <a:latin typeface="Comic Sans MS" pitchFamily="66" charset="0"/>
              </a:rPr>
              <a:t> keep Harry to himself. It took almost ten minutes to get away from them all. At last, </a:t>
            </a:r>
            <a:r>
              <a:rPr lang="en-GB" sz="1200" dirty="0" err="1" smtClean="0">
                <a:latin typeface="Comic Sans MS" pitchFamily="66" charset="0"/>
              </a:rPr>
              <a:t>Hagrid</a:t>
            </a:r>
            <a:r>
              <a:rPr lang="en-GB" sz="1200" dirty="0" smtClean="0">
                <a:latin typeface="Comic Sans MS" pitchFamily="66" charset="0"/>
              </a:rPr>
              <a:t> managed to make himself heard over the babble. "Must get on -- lots </a:t>
            </a:r>
            <a:r>
              <a:rPr lang="en-GB" sz="1200" dirty="0" err="1" smtClean="0">
                <a:latin typeface="Comic Sans MS" pitchFamily="66" charset="0"/>
              </a:rPr>
              <a:t>ter</a:t>
            </a:r>
            <a:r>
              <a:rPr lang="en-GB" sz="1200" dirty="0" smtClean="0">
                <a:latin typeface="Comic Sans MS" pitchFamily="66" charset="0"/>
              </a:rPr>
              <a:t> buy. Come on, Harry." Doris </a:t>
            </a:r>
            <a:r>
              <a:rPr lang="en-GB" sz="1200" dirty="0" err="1" smtClean="0">
                <a:latin typeface="Comic Sans MS" pitchFamily="66" charset="0"/>
              </a:rPr>
              <a:t>Crockford</a:t>
            </a:r>
            <a:r>
              <a:rPr lang="en-GB" sz="1200" dirty="0" smtClean="0">
                <a:latin typeface="Comic Sans MS" pitchFamily="66" charset="0"/>
              </a:rPr>
              <a:t> shook </a:t>
            </a:r>
            <a:r>
              <a:rPr lang="en-GB" sz="1200" dirty="0" err="1" smtClean="0">
                <a:latin typeface="Comic Sans MS" pitchFamily="66" charset="0"/>
              </a:rPr>
              <a:t>Harry's</a:t>
            </a:r>
            <a:r>
              <a:rPr lang="en-GB" sz="1200" dirty="0" smtClean="0">
                <a:latin typeface="Comic Sans MS" pitchFamily="66" charset="0"/>
              </a:rPr>
              <a:t> hand one last time, and </a:t>
            </a:r>
            <a:r>
              <a:rPr lang="en-GB" sz="1200" dirty="0" err="1" smtClean="0">
                <a:latin typeface="Comic Sans MS" pitchFamily="66" charset="0"/>
              </a:rPr>
              <a:t>Hagrid</a:t>
            </a:r>
            <a:r>
              <a:rPr lang="en-GB" sz="1200" dirty="0" smtClean="0">
                <a:latin typeface="Comic Sans MS" pitchFamily="66" charset="0"/>
              </a:rPr>
              <a:t> led them through the bar and out into a small, walled courtyard, where there was nothing but a trash can and a few weeds.</a:t>
            </a:r>
            <a:br>
              <a:rPr lang="en-GB" sz="1200" dirty="0" smtClean="0">
                <a:latin typeface="Comic Sans MS" pitchFamily="66" charset="0"/>
              </a:rPr>
            </a:br>
            <a:r>
              <a:rPr lang="en-GB" sz="1200" dirty="0" smtClean="0">
                <a:latin typeface="Comic Sans MS" pitchFamily="66" charset="0"/>
              </a:rPr>
              <a:t/>
            </a:r>
            <a:br>
              <a:rPr lang="en-GB" sz="1200" dirty="0" smtClean="0">
                <a:latin typeface="Comic Sans MS" pitchFamily="66" charset="0"/>
              </a:rPr>
            </a:br>
            <a:r>
              <a:rPr lang="en-GB" sz="1200" dirty="0" err="1" smtClean="0">
                <a:latin typeface="Comic Sans MS" pitchFamily="66" charset="0"/>
              </a:rPr>
              <a:t>Hagrid</a:t>
            </a:r>
            <a:r>
              <a:rPr lang="en-GB" sz="1200" dirty="0" smtClean="0">
                <a:latin typeface="Comic Sans MS" pitchFamily="66" charset="0"/>
              </a:rPr>
              <a:t> grinned at Harry. "Told </a:t>
            </a:r>
            <a:r>
              <a:rPr lang="en-GB" sz="1200" dirty="0" err="1" smtClean="0">
                <a:latin typeface="Comic Sans MS" pitchFamily="66" charset="0"/>
              </a:rPr>
              <a:t>yeh</a:t>
            </a:r>
            <a:r>
              <a:rPr lang="en-GB" sz="1200" dirty="0" smtClean="0">
                <a:latin typeface="Comic Sans MS" pitchFamily="66" charset="0"/>
              </a:rPr>
              <a:t>, didn't I? Told </a:t>
            </a:r>
            <a:r>
              <a:rPr lang="en-GB" sz="1200" dirty="0" err="1" smtClean="0">
                <a:latin typeface="Comic Sans MS" pitchFamily="66" charset="0"/>
              </a:rPr>
              <a:t>yeh</a:t>
            </a:r>
            <a:r>
              <a:rPr lang="en-GB" sz="1200" dirty="0" smtClean="0">
                <a:latin typeface="Comic Sans MS" pitchFamily="66" charset="0"/>
              </a:rPr>
              <a:t> you was famous.</a:t>
            </a:r>
            <a:endParaRPr lang="en-GB" sz="1200" dirty="0">
              <a:latin typeface="Comic Sans MS" pitchFamily="66" charset="0"/>
            </a:endParaRPr>
          </a:p>
        </p:txBody>
      </p:sp>
      <p:pic>
        <p:nvPicPr>
          <p:cNvPr id="31746" name="Picture 2" descr="http://cdn-media-1.lifehack.org/wp-content/files/2014/09/3176173-1748009911-hp.jp_.jpg"/>
          <p:cNvPicPr>
            <a:picLocks noChangeAspect="1" noChangeArrowheads="1"/>
          </p:cNvPicPr>
          <p:nvPr/>
        </p:nvPicPr>
        <p:blipFill>
          <a:blip r:embed="rId2" cstate="print"/>
          <a:srcRect l="22259" r="12612"/>
          <a:stretch>
            <a:fillRect/>
          </a:stretch>
        </p:blipFill>
        <p:spPr bwMode="auto">
          <a:xfrm>
            <a:off x="5400600" y="163440"/>
            <a:ext cx="1268760" cy="10961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0652" y="188218"/>
            <a:ext cx="6493714" cy="3231654"/>
          </a:xfrm>
          <a:prstGeom prst="rect">
            <a:avLst/>
          </a:prstGeom>
        </p:spPr>
        <p:txBody>
          <a:bodyPr wrap="square">
            <a:spAutoFit/>
          </a:bodyPr>
          <a:lstStyle/>
          <a:p>
            <a:r>
              <a:rPr lang="en-GB" sz="1200" dirty="0" smtClean="0">
                <a:latin typeface="Comic Sans MS" pitchFamily="66" charset="0"/>
              </a:rPr>
              <a:t>A pale young man made his way forward, very nervously. One of his eyes was twitching. "Professor </a:t>
            </a:r>
            <a:r>
              <a:rPr lang="en-GB" sz="1200" dirty="0" err="1" smtClean="0">
                <a:latin typeface="Comic Sans MS" pitchFamily="66" charset="0"/>
              </a:rPr>
              <a:t>Quirrell</a:t>
            </a:r>
            <a:r>
              <a:rPr lang="en-GB" sz="1200" dirty="0" smtClean="0">
                <a:latin typeface="Comic Sans MS" pitchFamily="66" charset="0"/>
              </a:rPr>
              <a:t>!" said </a:t>
            </a:r>
            <a:r>
              <a:rPr lang="en-GB" sz="1200" dirty="0" err="1" smtClean="0">
                <a:latin typeface="Comic Sans MS" pitchFamily="66" charset="0"/>
              </a:rPr>
              <a:t>Hagrid</a:t>
            </a:r>
            <a:r>
              <a:rPr lang="en-GB" sz="1200" dirty="0" smtClean="0">
                <a:latin typeface="Comic Sans MS" pitchFamily="66" charset="0"/>
              </a:rPr>
              <a:t>. "Harry, Professor </a:t>
            </a:r>
            <a:r>
              <a:rPr lang="en-GB" sz="1200" dirty="0" err="1" smtClean="0">
                <a:latin typeface="Comic Sans MS" pitchFamily="66" charset="0"/>
              </a:rPr>
              <a:t>Quirrell</a:t>
            </a:r>
            <a:r>
              <a:rPr lang="en-GB" sz="1200" dirty="0" smtClean="0">
                <a:latin typeface="Comic Sans MS" pitchFamily="66" charset="0"/>
              </a:rPr>
              <a:t> will be one of your teachers at Hogwarts." "P-P-Potter," stammered Professor </a:t>
            </a:r>
            <a:r>
              <a:rPr lang="en-GB" sz="1200" dirty="0" err="1" smtClean="0">
                <a:latin typeface="Comic Sans MS" pitchFamily="66" charset="0"/>
              </a:rPr>
              <a:t>Quirrell</a:t>
            </a:r>
            <a:r>
              <a:rPr lang="en-GB" sz="1200" dirty="0" smtClean="0">
                <a:latin typeface="Comic Sans MS" pitchFamily="66" charset="0"/>
              </a:rPr>
              <a:t>, grasping </a:t>
            </a:r>
            <a:r>
              <a:rPr lang="en-GB" sz="1200" dirty="0" err="1" smtClean="0">
                <a:latin typeface="Comic Sans MS" pitchFamily="66" charset="0"/>
              </a:rPr>
              <a:t>Harry's</a:t>
            </a:r>
            <a:r>
              <a:rPr lang="en-GB" sz="1200" dirty="0" smtClean="0">
                <a:latin typeface="Comic Sans MS" pitchFamily="66" charset="0"/>
              </a:rPr>
              <a:t> hand, "c-can't t-tell you how p- pleased I am to meet you." "What sort of magic do you teach, Professor </a:t>
            </a:r>
            <a:r>
              <a:rPr lang="en-GB" sz="1200" dirty="0" err="1" smtClean="0">
                <a:latin typeface="Comic Sans MS" pitchFamily="66" charset="0"/>
              </a:rPr>
              <a:t>Quirrell</a:t>
            </a:r>
            <a:r>
              <a:rPr lang="en-GB" sz="1200" dirty="0" smtClean="0">
                <a:latin typeface="Comic Sans MS" pitchFamily="66" charset="0"/>
              </a:rPr>
              <a:t>." "D-</a:t>
            </a:r>
            <a:r>
              <a:rPr lang="en-GB" sz="1200" dirty="0" err="1" smtClean="0">
                <a:latin typeface="Comic Sans MS" pitchFamily="66" charset="0"/>
              </a:rPr>
              <a:t>Defense</a:t>
            </a:r>
            <a:r>
              <a:rPr lang="en-GB" sz="1200" dirty="0" smtClean="0">
                <a:latin typeface="Comic Sans MS" pitchFamily="66" charset="0"/>
              </a:rPr>
              <a:t> Against the D-D-Dark Arts," muttered Professor </a:t>
            </a:r>
            <a:r>
              <a:rPr lang="en-GB" sz="1200" dirty="0" err="1" smtClean="0">
                <a:latin typeface="Comic Sans MS" pitchFamily="66" charset="0"/>
              </a:rPr>
              <a:t>Quirrell</a:t>
            </a:r>
            <a:r>
              <a:rPr lang="en-GB" sz="1200" dirty="0" smtClean="0">
                <a:latin typeface="Comic Sans MS" pitchFamily="66" charset="0"/>
              </a:rPr>
              <a:t>, as though he'd rather not think about it. "N-not that you n-need it, eh, P-P-Potter?" He laughed nervously. "You'll be g-getting all your equipment, I suppose. I've g-got to p-pick up a new b-book on vampires, m-myself." He looked terrified at the very thought.</a:t>
            </a:r>
            <a:br>
              <a:rPr lang="en-GB" sz="1200" dirty="0" smtClean="0">
                <a:latin typeface="Comic Sans MS" pitchFamily="66" charset="0"/>
              </a:rPr>
            </a:br>
            <a:r>
              <a:rPr lang="en-GB" sz="1200" dirty="0" smtClean="0">
                <a:latin typeface="Comic Sans MS" pitchFamily="66" charset="0"/>
              </a:rPr>
              <a:t/>
            </a:r>
            <a:br>
              <a:rPr lang="en-GB" sz="1200" dirty="0" smtClean="0">
                <a:latin typeface="Comic Sans MS" pitchFamily="66" charset="0"/>
              </a:rPr>
            </a:br>
            <a:r>
              <a:rPr lang="en-GB" sz="1200" dirty="0" smtClean="0">
                <a:latin typeface="Comic Sans MS" pitchFamily="66" charset="0"/>
              </a:rPr>
              <a:t>But the others wouldn't let Professor </a:t>
            </a:r>
            <a:r>
              <a:rPr lang="en-GB" sz="1200" dirty="0" err="1" smtClean="0">
                <a:latin typeface="Comic Sans MS" pitchFamily="66" charset="0"/>
              </a:rPr>
              <a:t>Quirrell</a:t>
            </a:r>
            <a:r>
              <a:rPr lang="en-GB" sz="1200" dirty="0" smtClean="0">
                <a:latin typeface="Comic Sans MS" pitchFamily="66" charset="0"/>
              </a:rPr>
              <a:t> keep Harry to himself. It took almost ten minutes to get away from them all. At last, </a:t>
            </a:r>
            <a:r>
              <a:rPr lang="en-GB" sz="1200" dirty="0" err="1" smtClean="0">
                <a:latin typeface="Comic Sans MS" pitchFamily="66" charset="0"/>
              </a:rPr>
              <a:t>Hagrid</a:t>
            </a:r>
            <a:r>
              <a:rPr lang="en-GB" sz="1200" dirty="0" smtClean="0">
                <a:latin typeface="Comic Sans MS" pitchFamily="66" charset="0"/>
              </a:rPr>
              <a:t> managed to make himself heard over the babble. "Must get on -- lots </a:t>
            </a:r>
            <a:r>
              <a:rPr lang="en-GB" sz="1200" dirty="0" err="1" smtClean="0">
                <a:latin typeface="Comic Sans MS" pitchFamily="66" charset="0"/>
              </a:rPr>
              <a:t>ter</a:t>
            </a:r>
            <a:r>
              <a:rPr lang="en-GB" sz="1200" dirty="0" smtClean="0">
                <a:latin typeface="Comic Sans MS" pitchFamily="66" charset="0"/>
              </a:rPr>
              <a:t> buy. Come on, Harry." Doris </a:t>
            </a:r>
            <a:r>
              <a:rPr lang="en-GB" sz="1200" dirty="0" err="1" smtClean="0">
                <a:latin typeface="Comic Sans MS" pitchFamily="66" charset="0"/>
              </a:rPr>
              <a:t>Crockford</a:t>
            </a:r>
            <a:r>
              <a:rPr lang="en-GB" sz="1200" dirty="0" smtClean="0">
                <a:latin typeface="Comic Sans MS" pitchFamily="66" charset="0"/>
              </a:rPr>
              <a:t> shook </a:t>
            </a:r>
            <a:r>
              <a:rPr lang="en-GB" sz="1200" dirty="0" err="1" smtClean="0">
                <a:latin typeface="Comic Sans MS" pitchFamily="66" charset="0"/>
              </a:rPr>
              <a:t>Harry's</a:t>
            </a:r>
            <a:r>
              <a:rPr lang="en-GB" sz="1200" dirty="0" smtClean="0">
                <a:latin typeface="Comic Sans MS" pitchFamily="66" charset="0"/>
              </a:rPr>
              <a:t> hand one last time, and </a:t>
            </a:r>
            <a:r>
              <a:rPr lang="en-GB" sz="1200" dirty="0" err="1" smtClean="0">
                <a:latin typeface="Comic Sans MS" pitchFamily="66" charset="0"/>
              </a:rPr>
              <a:t>Hagrid</a:t>
            </a:r>
            <a:r>
              <a:rPr lang="en-GB" sz="1200" dirty="0" smtClean="0">
                <a:latin typeface="Comic Sans MS" pitchFamily="66" charset="0"/>
              </a:rPr>
              <a:t> led them through the bar and out into a small, walled courtyard, where there was nothing but a trash can and a few weeds.</a:t>
            </a:r>
            <a:br>
              <a:rPr lang="en-GB" sz="1200" dirty="0" smtClean="0">
                <a:latin typeface="Comic Sans MS" pitchFamily="66" charset="0"/>
              </a:rPr>
            </a:br>
            <a:r>
              <a:rPr lang="en-GB" sz="1200" dirty="0" smtClean="0">
                <a:latin typeface="Comic Sans MS" pitchFamily="66" charset="0"/>
              </a:rPr>
              <a:t/>
            </a:r>
            <a:br>
              <a:rPr lang="en-GB" sz="1200" dirty="0" smtClean="0">
                <a:latin typeface="Comic Sans MS" pitchFamily="66" charset="0"/>
              </a:rPr>
            </a:br>
            <a:r>
              <a:rPr lang="en-GB" sz="1200" dirty="0" err="1" smtClean="0">
                <a:latin typeface="Comic Sans MS" pitchFamily="66" charset="0"/>
              </a:rPr>
              <a:t>Hagrid</a:t>
            </a:r>
            <a:r>
              <a:rPr lang="en-GB" sz="1200" dirty="0" smtClean="0">
                <a:latin typeface="Comic Sans MS" pitchFamily="66" charset="0"/>
              </a:rPr>
              <a:t> grinned at Harry. "Told </a:t>
            </a:r>
            <a:r>
              <a:rPr lang="en-GB" sz="1200" dirty="0" err="1" smtClean="0">
                <a:latin typeface="Comic Sans MS" pitchFamily="66" charset="0"/>
              </a:rPr>
              <a:t>yeh</a:t>
            </a:r>
            <a:r>
              <a:rPr lang="en-GB" sz="1200" dirty="0" smtClean="0">
                <a:latin typeface="Comic Sans MS" pitchFamily="66" charset="0"/>
              </a:rPr>
              <a:t>, didn't I? Told </a:t>
            </a:r>
            <a:r>
              <a:rPr lang="en-GB" sz="1200" dirty="0" err="1" smtClean="0">
                <a:latin typeface="Comic Sans MS" pitchFamily="66" charset="0"/>
              </a:rPr>
              <a:t>yeh</a:t>
            </a:r>
            <a:r>
              <a:rPr lang="en-GB" sz="1200" dirty="0" smtClean="0">
                <a:latin typeface="Comic Sans MS" pitchFamily="66" charset="0"/>
              </a:rPr>
              <a:t> you was famous.”</a:t>
            </a:r>
            <a:endParaRPr lang="en-GB" sz="1200" dirty="0">
              <a:latin typeface="Comic Sans MS" pitchFamily="66" charset="0"/>
            </a:endParaRPr>
          </a:p>
        </p:txBody>
      </p:sp>
      <p:pic>
        <p:nvPicPr>
          <p:cNvPr id="65540" name="Picture 4" descr="http://coloringinguy.com/wp-content/uploads/2015/9656-free-printable-letter-q.gif"/>
          <p:cNvPicPr>
            <a:picLocks noChangeAspect="1" noChangeArrowheads="1"/>
          </p:cNvPicPr>
          <p:nvPr/>
        </p:nvPicPr>
        <p:blipFill>
          <a:blip r:embed="rId2" cstate="print"/>
          <a:srcRect/>
          <a:stretch>
            <a:fillRect/>
          </a:stretch>
        </p:blipFill>
        <p:spPr bwMode="auto">
          <a:xfrm>
            <a:off x="188640" y="3707904"/>
            <a:ext cx="936104" cy="1066291"/>
          </a:xfrm>
          <a:prstGeom prst="rect">
            <a:avLst/>
          </a:prstGeom>
          <a:noFill/>
        </p:spPr>
      </p:pic>
      <p:sp>
        <p:nvSpPr>
          <p:cNvPr id="7" name="TextBox 6"/>
          <p:cNvSpPr txBox="1"/>
          <p:nvPr/>
        </p:nvSpPr>
        <p:spPr>
          <a:xfrm>
            <a:off x="1052736" y="4058652"/>
            <a:ext cx="1071127" cy="369332"/>
          </a:xfrm>
          <a:prstGeom prst="rect">
            <a:avLst/>
          </a:prstGeom>
          <a:noFill/>
        </p:spPr>
        <p:txBody>
          <a:bodyPr wrap="none" rtlCol="0">
            <a:spAutoFit/>
          </a:bodyPr>
          <a:lstStyle/>
          <a:p>
            <a:r>
              <a:rPr lang="en-GB" dirty="0" smtClean="0">
                <a:latin typeface="Comic Sans MS" pitchFamily="66" charset="0"/>
              </a:rPr>
              <a:t>uestions</a:t>
            </a:r>
            <a:endParaRPr lang="en-GB" dirty="0">
              <a:latin typeface="Comic Sans MS" pitchFamily="66" charset="0"/>
            </a:endParaRPr>
          </a:p>
        </p:txBody>
      </p:sp>
      <p:sp>
        <p:nvSpPr>
          <p:cNvPr id="65541" name="Text Box 5"/>
          <p:cNvSpPr txBox="1">
            <a:spLocks noChangeArrowheads="1"/>
          </p:cNvSpPr>
          <p:nvPr/>
        </p:nvSpPr>
        <p:spPr bwMode="auto">
          <a:xfrm>
            <a:off x="446088" y="5076056"/>
            <a:ext cx="5863232" cy="36576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l" defTabSz="914400" rtl="0" eaLnBrk="1" fontAlgn="base" latinLnBrk="0" hangingPunct="1">
              <a:lnSpc>
                <a:spcPct val="100000"/>
              </a:lnSpc>
              <a:spcBef>
                <a:spcPct val="0"/>
              </a:spcBef>
              <a:spcAft>
                <a:spcPts val="1000"/>
              </a:spcAft>
              <a:buClrTx/>
              <a:buSzTx/>
              <a:buFont typeface="+mj-lt"/>
              <a:buAutoNum type="arabicPeriod"/>
              <a:tabLst/>
            </a:pPr>
            <a:r>
              <a:rPr kumimoji="0" lang="en-GB" sz="1100" b="0" i="0" u="none" strike="noStrike" cap="none" normalizeH="0" baseline="0" dirty="0" smtClean="0">
                <a:ln>
                  <a:noFill/>
                </a:ln>
                <a:solidFill>
                  <a:schemeClr val="tx1"/>
                </a:solidFill>
                <a:effectLst/>
                <a:latin typeface="Comic Sans MS" pitchFamily="66" charset="0"/>
                <a:cs typeface="Arial" pitchFamily="34" charset="0"/>
              </a:rPr>
              <a:t>What did </a:t>
            </a:r>
            <a:r>
              <a:rPr kumimoji="0" lang="en-GB" sz="1100" b="0" i="0" u="none" strike="noStrike" cap="none" normalizeH="0" baseline="0" dirty="0" err="1" smtClean="0">
                <a:ln>
                  <a:noFill/>
                </a:ln>
                <a:solidFill>
                  <a:schemeClr val="tx1"/>
                </a:solidFill>
                <a:effectLst/>
                <a:latin typeface="Comic Sans MS" pitchFamily="66" charset="0"/>
                <a:cs typeface="Arial" pitchFamily="34" charset="0"/>
              </a:rPr>
              <a:t>Hagrid</a:t>
            </a:r>
            <a:r>
              <a:rPr kumimoji="0" lang="en-GB" sz="1100" b="0" i="0" u="none" strike="noStrike" cap="none" normalizeH="0" baseline="0" dirty="0" smtClean="0">
                <a:ln>
                  <a:noFill/>
                </a:ln>
                <a:solidFill>
                  <a:schemeClr val="tx1"/>
                </a:solidFill>
                <a:effectLst/>
                <a:latin typeface="Comic Sans MS" pitchFamily="66" charset="0"/>
                <a:cs typeface="Arial" pitchFamily="34" charset="0"/>
              </a:rPr>
              <a:t> complain about on the way to London?</a:t>
            </a:r>
          </a:p>
          <a:p>
            <a:pPr marL="228600" marR="0" lvl="0" indent="-228600" algn="l" defTabSz="914400" rtl="0" eaLnBrk="1" fontAlgn="base" latinLnBrk="0" hangingPunct="1">
              <a:lnSpc>
                <a:spcPct val="100000"/>
              </a:lnSpc>
              <a:spcBef>
                <a:spcPct val="0"/>
              </a:spcBef>
              <a:spcAft>
                <a:spcPts val="1000"/>
              </a:spcAft>
              <a:buClrTx/>
              <a:buSzTx/>
              <a:buFont typeface="+mj-lt"/>
              <a:buAutoNum type="arabicPeriod"/>
              <a:tabLst/>
            </a:pPr>
            <a:r>
              <a:rPr kumimoji="0" lang="en-GB" sz="1100" b="0" i="0" u="none" strike="noStrike" cap="none" normalizeH="0" baseline="0" dirty="0" smtClean="0">
                <a:ln>
                  <a:noFill/>
                </a:ln>
                <a:solidFill>
                  <a:schemeClr val="tx1"/>
                </a:solidFill>
                <a:effectLst/>
                <a:latin typeface="Comic Sans MS" pitchFamily="66" charset="0"/>
                <a:cs typeface="Arial" pitchFamily="34" charset="0"/>
              </a:rPr>
              <a:t>Which types of shop did Harry and </a:t>
            </a:r>
            <a:r>
              <a:rPr kumimoji="0" lang="en-GB" sz="1100" b="0" i="0" u="none" strike="noStrike" cap="none" normalizeH="0" baseline="0" dirty="0" err="1" smtClean="0">
                <a:ln>
                  <a:noFill/>
                </a:ln>
                <a:solidFill>
                  <a:schemeClr val="tx1"/>
                </a:solidFill>
                <a:effectLst/>
                <a:latin typeface="Comic Sans MS" pitchFamily="66" charset="0"/>
                <a:cs typeface="Arial" pitchFamily="34" charset="0"/>
              </a:rPr>
              <a:t>Hagrid</a:t>
            </a:r>
            <a:r>
              <a:rPr kumimoji="0" lang="en-GB" sz="1100" b="0" i="0" u="none" strike="noStrike" cap="none" normalizeH="0" baseline="0" dirty="0" smtClean="0">
                <a:ln>
                  <a:noFill/>
                </a:ln>
                <a:solidFill>
                  <a:schemeClr val="tx1"/>
                </a:solidFill>
                <a:effectLst/>
                <a:latin typeface="Comic Sans MS" pitchFamily="66" charset="0"/>
                <a:cs typeface="Arial" pitchFamily="34" charset="0"/>
              </a:rPr>
              <a:t> pass on their way through London?</a:t>
            </a:r>
          </a:p>
          <a:p>
            <a:pPr marL="228600" marR="0" lvl="0" indent="-228600" algn="l" defTabSz="914400" rtl="0" eaLnBrk="1" fontAlgn="base" latinLnBrk="0" hangingPunct="1">
              <a:lnSpc>
                <a:spcPct val="100000"/>
              </a:lnSpc>
              <a:spcBef>
                <a:spcPct val="0"/>
              </a:spcBef>
              <a:spcAft>
                <a:spcPts val="1000"/>
              </a:spcAft>
              <a:buClrTx/>
              <a:buSzTx/>
              <a:buFont typeface="+mj-lt"/>
              <a:buAutoNum type="arabicPeriod"/>
              <a:tabLst/>
            </a:pPr>
            <a:r>
              <a:rPr kumimoji="0" lang="en-GB" sz="1100" b="0" i="0" u="none" strike="noStrike" cap="none" normalizeH="0" baseline="0" dirty="0" smtClean="0">
                <a:ln>
                  <a:noFill/>
                </a:ln>
                <a:solidFill>
                  <a:schemeClr val="tx1"/>
                </a:solidFill>
                <a:effectLst/>
                <a:latin typeface="Comic Sans MS" pitchFamily="66" charset="0"/>
                <a:cs typeface="Arial" pitchFamily="34" charset="0"/>
              </a:rPr>
              <a:t>What is the name of the pub they enter before going to </a:t>
            </a:r>
            <a:r>
              <a:rPr kumimoji="0" lang="en-GB" sz="1100" b="0" i="0" u="none" strike="noStrike" cap="none" normalizeH="0" baseline="0" dirty="0" err="1" smtClean="0">
                <a:ln>
                  <a:noFill/>
                </a:ln>
                <a:solidFill>
                  <a:schemeClr val="tx1"/>
                </a:solidFill>
                <a:effectLst/>
                <a:latin typeface="Comic Sans MS" pitchFamily="66" charset="0"/>
                <a:cs typeface="Arial" pitchFamily="34" charset="0"/>
              </a:rPr>
              <a:t>Diagon</a:t>
            </a:r>
            <a:r>
              <a:rPr kumimoji="0" lang="en-GB" sz="1100" b="0" i="0" u="none" strike="noStrike" cap="none" normalizeH="0" baseline="0" dirty="0" smtClean="0">
                <a:ln>
                  <a:noFill/>
                </a:ln>
                <a:solidFill>
                  <a:schemeClr val="tx1"/>
                </a:solidFill>
                <a:effectLst/>
                <a:latin typeface="Comic Sans MS" pitchFamily="66" charset="0"/>
                <a:cs typeface="Arial" pitchFamily="34" charset="0"/>
              </a:rPr>
              <a:t> Alley?</a:t>
            </a:r>
          </a:p>
          <a:p>
            <a:pPr marL="228600" marR="0" lvl="0" indent="-228600" algn="l" defTabSz="914400" rtl="0" eaLnBrk="1" fontAlgn="base" latinLnBrk="0" hangingPunct="1">
              <a:lnSpc>
                <a:spcPct val="100000"/>
              </a:lnSpc>
              <a:spcBef>
                <a:spcPct val="0"/>
              </a:spcBef>
              <a:spcAft>
                <a:spcPts val="1000"/>
              </a:spcAft>
              <a:buClrTx/>
              <a:buSzTx/>
              <a:buFont typeface="+mj-lt"/>
              <a:buAutoNum type="arabicPeriod"/>
              <a:tabLst/>
            </a:pPr>
            <a:r>
              <a:rPr kumimoji="0" lang="en-GB" sz="1100" b="0" i="0" u="none" strike="noStrike" cap="none" normalizeH="0" baseline="0" dirty="0" smtClean="0">
                <a:ln>
                  <a:noFill/>
                </a:ln>
                <a:solidFill>
                  <a:schemeClr val="tx1"/>
                </a:solidFill>
                <a:effectLst/>
                <a:latin typeface="Comic Sans MS" pitchFamily="66" charset="0"/>
                <a:cs typeface="Arial" pitchFamily="34" charset="0"/>
              </a:rPr>
              <a:t>How does J. K. Rowling describe the bartender?</a:t>
            </a:r>
          </a:p>
          <a:p>
            <a:pPr marL="228600" marR="0" lvl="0" indent="-228600" algn="l" defTabSz="914400" rtl="0" eaLnBrk="1" fontAlgn="base" latinLnBrk="0" hangingPunct="1">
              <a:lnSpc>
                <a:spcPct val="100000"/>
              </a:lnSpc>
              <a:spcBef>
                <a:spcPct val="0"/>
              </a:spcBef>
              <a:spcAft>
                <a:spcPts val="1000"/>
              </a:spcAft>
              <a:buClrTx/>
              <a:buSzTx/>
              <a:buFont typeface="+mj-lt"/>
              <a:buAutoNum type="arabicPeriod"/>
              <a:tabLst/>
            </a:pPr>
            <a:r>
              <a:rPr kumimoji="0" lang="en-GB" sz="1100" b="0" i="0" u="none" strike="noStrike" cap="none" normalizeH="0" baseline="0" dirty="0" smtClean="0">
                <a:ln>
                  <a:noFill/>
                </a:ln>
                <a:solidFill>
                  <a:schemeClr val="tx1"/>
                </a:solidFill>
                <a:effectLst/>
                <a:latin typeface="Comic Sans MS" pitchFamily="66" charset="0"/>
                <a:cs typeface="Arial" pitchFamily="34" charset="0"/>
              </a:rPr>
              <a:t>Who did he meet in the pub?</a:t>
            </a:r>
          </a:p>
          <a:p>
            <a:pPr marL="228600" marR="0" lvl="0" indent="-228600" algn="l" defTabSz="914400" rtl="0" eaLnBrk="1" fontAlgn="base" latinLnBrk="0" hangingPunct="1">
              <a:lnSpc>
                <a:spcPct val="100000"/>
              </a:lnSpc>
              <a:spcBef>
                <a:spcPct val="0"/>
              </a:spcBef>
              <a:spcAft>
                <a:spcPts val="1000"/>
              </a:spcAft>
              <a:buClrTx/>
              <a:buSzTx/>
              <a:buFont typeface="+mj-lt"/>
              <a:buAutoNum type="arabicPeriod"/>
              <a:tabLst/>
            </a:pPr>
            <a:r>
              <a:rPr kumimoji="0" lang="en-GB" sz="1100" b="0" i="0" u="none" strike="noStrike" cap="none" normalizeH="0" baseline="0" dirty="0" smtClean="0">
                <a:ln>
                  <a:noFill/>
                </a:ln>
                <a:solidFill>
                  <a:schemeClr val="tx1"/>
                </a:solidFill>
                <a:effectLst/>
                <a:latin typeface="Comic Sans MS" pitchFamily="66" charset="0"/>
                <a:cs typeface="Arial" pitchFamily="34" charset="0"/>
              </a:rPr>
              <a:t>Who has Harry met before? Can you explain why Harry remembers him?</a:t>
            </a:r>
          </a:p>
          <a:p>
            <a:pPr marL="228600" marR="0" lvl="0" indent="-228600" algn="l" defTabSz="914400" rtl="0" eaLnBrk="1" fontAlgn="base" latinLnBrk="0" hangingPunct="1">
              <a:lnSpc>
                <a:spcPct val="100000"/>
              </a:lnSpc>
              <a:spcBef>
                <a:spcPct val="0"/>
              </a:spcBef>
              <a:spcAft>
                <a:spcPts val="1000"/>
              </a:spcAft>
              <a:buClrTx/>
              <a:buSzTx/>
              <a:buFont typeface="+mj-lt"/>
              <a:buAutoNum type="arabicPeriod"/>
              <a:tabLst/>
            </a:pPr>
            <a:r>
              <a:rPr kumimoji="0" lang="en-GB" sz="1100" b="0" i="0" u="none" strike="noStrike" cap="none" normalizeH="0" baseline="0" dirty="0" smtClean="0">
                <a:ln>
                  <a:noFill/>
                </a:ln>
                <a:solidFill>
                  <a:schemeClr val="tx1"/>
                </a:solidFill>
                <a:effectLst/>
                <a:latin typeface="Comic Sans MS" pitchFamily="66" charset="0"/>
                <a:cs typeface="Arial" pitchFamily="34" charset="0"/>
              </a:rPr>
              <a:t>What do we learn about Professor </a:t>
            </a:r>
            <a:r>
              <a:rPr kumimoji="0" lang="en-GB" sz="1100" b="0" i="0" u="none" strike="noStrike" cap="none" normalizeH="0" baseline="0" dirty="0" err="1" smtClean="0">
                <a:ln>
                  <a:noFill/>
                </a:ln>
                <a:solidFill>
                  <a:schemeClr val="tx1"/>
                </a:solidFill>
                <a:effectLst/>
                <a:latin typeface="Comic Sans MS" pitchFamily="66" charset="0"/>
                <a:cs typeface="Arial" pitchFamily="34" charset="0"/>
              </a:rPr>
              <a:t>Quirrell</a:t>
            </a:r>
            <a:r>
              <a:rPr kumimoji="0" lang="en-GB" sz="1100" b="0" i="0" u="none" strike="noStrike" cap="none" normalizeH="0" baseline="0" dirty="0" smtClean="0">
                <a:ln>
                  <a:noFill/>
                </a:ln>
                <a:solidFill>
                  <a:schemeClr val="tx1"/>
                </a:solidFill>
                <a:effectLst/>
                <a:latin typeface="Comic Sans MS" pitchFamily="66" charset="0"/>
                <a:cs typeface="Arial" pitchFamily="34" charset="0"/>
              </a:rPr>
              <a:t> in this extract?</a:t>
            </a:r>
          </a:p>
          <a:p>
            <a:pPr marL="228600" marR="0" lvl="0" indent="-228600" algn="l" defTabSz="914400" rtl="0" eaLnBrk="1" fontAlgn="base" latinLnBrk="0" hangingPunct="1">
              <a:lnSpc>
                <a:spcPct val="100000"/>
              </a:lnSpc>
              <a:spcBef>
                <a:spcPct val="0"/>
              </a:spcBef>
              <a:spcAft>
                <a:spcPts val="1000"/>
              </a:spcAft>
              <a:buClrTx/>
              <a:buSzTx/>
              <a:buFont typeface="+mj-lt"/>
              <a:buAutoNum type="arabicPeriod"/>
              <a:tabLst/>
            </a:pPr>
            <a:r>
              <a:rPr lang="en-GB" sz="1100" dirty="0" smtClean="0">
                <a:latin typeface="Comic Sans MS" pitchFamily="66" charset="0"/>
                <a:cs typeface="Arial" pitchFamily="34" charset="0"/>
              </a:rPr>
              <a:t>How is </a:t>
            </a:r>
            <a:r>
              <a:rPr lang="en-GB" sz="1100" dirty="0" err="1" smtClean="0">
                <a:latin typeface="Comic Sans MS" pitchFamily="66" charset="0"/>
                <a:cs typeface="Arial" pitchFamily="34" charset="0"/>
              </a:rPr>
              <a:t>Hagrid</a:t>
            </a:r>
            <a:r>
              <a:rPr lang="en-GB" sz="1100" dirty="0" smtClean="0">
                <a:latin typeface="Comic Sans MS" pitchFamily="66" charset="0"/>
                <a:cs typeface="Arial" pitchFamily="34" charset="0"/>
              </a:rPr>
              <a:t> </a:t>
            </a:r>
            <a:r>
              <a:rPr lang="en-GB" sz="1100" u="sng" dirty="0" smtClean="0">
                <a:latin typeface="Comic Sans MS" pitchFamily="66" charset="0"/>
                <a:cs typeface="Arial" pitchFamily="34" charset="0"/>
              </a:rPr>
              <a:t>portrayed</a:t>
            </a:r>
            <a:r>
              <a:rPr lang="en-GB" sz="1100" dirty="0" smtClean="0">
                <a:latin typeface="Comic Sans MS" pitchFamily="66" charset="0"/>
                <a:cs typeface="Arial" pitchFamily="34" charset="0"/>
              </a:rPr>
              <a:t> in this extract? </a:t>
            </a:r>
          </a:p>
          <a:p>
            <a:pPr marL="228600" marR="0" lvl="0" indent="-228600" algn="l" defTabSz="914400" rtl="0" eaLnBrk="1" fontAlgn="base" latinLnBrk="0" hangingPunct="1">
              <a:lnSpc>
                <a:spcPct val="100000"/>
              </a:lnSpc>
              <a:spcBef>
                <a:spcPct val="0"/>
              </a:spcBef>
              <a:spcAft>
                <a:spcPts val="1000"/>
              </a:spcAft>
              <a:buClrTx/>
              <a:buSzTx/>
              <a:buFont typeface="+mj-lt"/>
              <a:buAutoNum type="arabicPeriod"/>
              <a:tabLst/>
            </a:pPr>
            <a:r>
              <a:rPr kumimoji="0" lang="en-GB" sz="1100" b="0" i="0" u="none" strike="noStrike" cap="none" normalizeH="0" baseline="0" dirty="0" smtClean="0">
                <a:ln>
                  <a:noFill/>
                </a:ln>
                <a:solidFill>
                  <a:schemeClr val="tx1"/>
                </a:solidFill>
                <a:effectLst/>
                <a:latin typeface="Comic Sans MS" pitchFamily="66" charset="0"/>
                <a:cs typeface="Arial" pitchFamily="34" charset="0"/>
              </a:rPr>
              <a:t>How is Harry portrayed in this extract?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16632" y="467572"/>
          <a:ext cx="6597352" cy="8587150"/>
        </p:xfrm>
        <a:graphic>
          <a:graphicData uri="http://schemas.openxmlformats.org/drawingml/2006/table">
            <a:tbl>
              <a:tblPr firstRow="1" bandRow="1">
                <a:tableStyleId>{5C22544A-7EE6-4342-B048-85BDC9FD1C3A}</a:tableStyleId>
              </a:tblPr>
              <a:tblGrid>
                <a:gridCol w="6597352"/>
              </a:tblGrid>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cxnSp>
        <p:nvCxnSpPr>
          <p:cNvPr id="6" name="Straight Connector 5"/>
          <p:cNvCxnSpPr/>
          <p:nvPr/>
        </p:nvCxnSpPr>
        <p:spPr>
          <a:xfrm>
            <a:off x="620688" y="0"/>
            <a:ext cx="0" cy="914400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93395" y="208099"/>
            <a:ext cx="3337773" cy="307777"/>
          </a:xfrm>
          <a:prstGeom prst="rect">
            <a:avLst/>
          </a:prstGeom>
          <a:noFill/>
        </p:spPr>
        <p:txBody>
          <a:bodyPr wrap="none" rtlCol="0">
            <a:spAutoFit/>
          </a:bodyPr>
          <a:lstStyle/>
          <a:p>
            <a:r>
              <a:rPr lang="en-GB" sz="1400" dirty="0" smtClean="0">
                <a:latin typeface="Comic Sans MS" pitchFamily="66" charset="0"/>
              </a:rPr>
              <a:t>Answer your questions in detail here: </a:t>
            </a:r>
            <a:endParaRPr lang="en-GB" sz="1400" dirty="0">
              <a:latin typeface="Comic Sans MS" pitchFamily="66"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16632" y="467572"/>
          <a:ext cx="6597352" cy="8587150"/>
        </p:xfrm>
        <a:graphic>
          <a:graphicData uri="http://schemas.openxmlformats.org/drawingml/2006/table">
            <a:tbl>
              <a:tblPr firstRow="1" bandRow="1">
                <a:tableStyleId>{5C22544A-7EE6-4342-B048-85BDC9FD1C3A}</a:tableStyleId>
              </a:tblPr>
              <a:tblGrid>
                <a:gridCol w="6597352"/>
              </a:tblGrid>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cxnSp>
        <p:nvCxnSpPr>
          <p:cNvPr id="6" name="Straight Connector 5"/>
          <p:cNvCxnSpPr/>
          <p:nvPr/>
        </p:nvCxnSpPr>
        <p:spPr>
          <a:xfrm>
            <a:off x="620688" y="0"/>
            <a:ext cx="0" cy="91440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0655" y="450927"/>
            <a:ext cx="4248465" cy="1261884"/>
          </a:xfrm>
          <a:prstGeom prst="rect">
            <a:avLst/>
          </a:prstGeom>
          <a:noFill/>
        </p:spPr>
        <p:txBody>
          <a:bodyPr wrap="square" rtlCol="0">
            <a:spAutoFit/>
          </a:bodyPr>
          <a:lstStyle/>
          <a:p>
            <a:r>
              <a:rPr lang="en-GB" dirty="0" smtClean="0">
                <a:solidFill>
                  <a:srgbClr val="FF0066"/>
                </a:solidFill>
                <a:latin typeface="Comic Sans MS" pitchFamily="66" charset="0"/>
              </a:rPr>
              <a:t>Section two: Literally and figuratively </a:t>
            </a:r>
          </a:p>
          <a:p>
            <a:endParaRPr lang="en-GB" sz="1600" dirty="0" smtClean="0">
              <a:latin typeface="Comic Sans MS" pitchFamily="66" charset="0"/>
            </a:endParaRPr>
          </a:p>
          <a:p>
            <a:r>
              <a:rPr lang="en-GB" sz="1400" dirty="0" smtClean="0">
                <a:latin typeface="Comic Sans MS" pitchFamily="66" charset="0"/>
              </a:rPr>
              <a:t>To be completed by:</a:t>
            </a:r>
          </a:p>
          <a:p>
            <a:endParaRPr lang="en-GB" sz="1400" dirty="0" smtClean="0">
              <a:latin typeface="Comic Sans MS" pitchFamily="66" charset="0"/>
            </a:endParaRPr>
          </a:p>
          <a:p>
            <a:r>
              <a:rPr lang="en-GB" sz="1400" dirty="0" smtClean="0">
                <a:latin typeface="Comic Sans MS" pitchFamily="66" charset="0"/>
              </a:rPr>
              <a:t>______________________________</a:t>
            </a:r>
            <a:endParaRPr lang="en-GB" sz="1400" dirty="0">
              <a:latin typeface="Comic Sans MS" pitchFamily="66" charset="0"/>
            </a:endParaRPr>
          </a:p>
        </p:txBody>
      </p:sp>
      <p:sp>
        <p:nvSpPr>
          <p:cNvPr id="6" name="TextBox 5"/>
          <p:cNvSpPr txBox="1"/>
          <p:nvPr/>
        </p:nvSpPr>
        <p:spPr>
          <a:xfrm>
            <a:off x="702933" y="2112650"/>
            <a:ext cx="5452134" cy="338554"/>
          </a:xfrm>
          <a:prstGeom prst="rect">
            <a:avLst/>
          </a:prstGeom>
          <a:noFill/>
        </p:spPr>
        <p:txBody>
          <a:bodyPr wrap="none" rtlCol="0">
            <a:spAutoFit/>
          </a:bodyPr>
          <a:lstStyle/>
          <a:p>
            <a:r>
              <a:rPr lang="en-GB" sz="1600" dirty="0" smtClean="0">
                <a:solidFill>
                  <a:srgbClr val="FF0066"/>
                </a:solidFill>
                <a:latin typeface="Comic Sans MS" pitchFamily="66" charset="0"/>
              </a:rPr>
              <a:t>What do I need to complete over the next two weeks? </a:t>
            </a:r>
            <a:endParaRPr lang="en-GB" sz="1600" dirty="0">
              <a:solidFill>
                <a:srgbClr val="FF0066"/>
              </a:solidFill>
              <a:latin typeface="Comic Sans MS" pitchFamily="66" charset="0"/>
            </a:endParaRPr>
          </a:p>
        </p:txBody>
      </p:sp>
      <p:graphicFrame>
        <p:nvGraphicFramePr>
          <p:cNvPr id="7" name="Table 6"/>
          <p:cNvGraphicFramePr>
            <a:graphicFrameLocks noGrp="1"/>
          </p:cNvGraphicFramePr>
          <p:nvPr>
            <p:extLst>
              <p:ext uri="{D42A27DB-BD31-4B8C-83A1-F6EECF244321}">
                <p14:modId xmlns:p14="http://schemas.microsoft.com/office/powerpoint/2010/main" xmlns="" val="778696421"/>
              </p:ext>
            </p:extLst>
          </p:nvPr>
        </p:nvGraphicFramePr>
        <p:xfrm>
          <a:off x="1143000" y="3165229"/>
          <a:ext cx="4572000" cy="2967536"/>
        </p:xfrm>
        <a:graphic>
          <a:graphicData uri="http://schemas.openxmlformats.org/drawingml/2006/table">
            <a:tbl>
              <a:tblPr firstRow="1" bandRow="1">
                <a:tableStyleId>{5C22544A-7EE6-4342-B048-85BDC9FD1C3A}</a:tableStyleId>
              </a:tblPr>
              <a:tblGrid>
                <a:gridCol w="4158208"/>
                <a:gridCol w="413792"/>
              </a:tblGrid>
              <a:tr h="388743">
                <a:tc>
                  <a:txBody>
                    <a:bodyPr/>
                    <a:lstStyle/>
                    <a:p>
                      <a:r>
                        <a:rPr lang="en-GB" sz="1300" b="0" dirty="0" smtClean="0">
                          <a:solidFill>
                            <a:schemeClr val="tx1"/>
                          </a:solidFill>
                          <a:latin typeface="Comic Sans MS" pitchFamily="66" charset="0"/>
                        </a:rPr>
                        <a:t>Spelling</a:t>
                      </a:r>
                      <a:r>
                        <a:rPr lang="en-GB" sz="1300" b="0" baseline="0" dirty="0" smtClean="0">
                          <a:solidFill>
                            <a:schemeClr val="tx1"/>
                          </a:solidFill>
                          <a:latin typeface="Comic Sans MS" pitchFamily="66" charset="0"/>
                        </a:rPr>
                        <a:t> test 2</a:t>
                      </a:r>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43175">
                <a:tc>
                  <a:txBody>
                    <a:bodyPr/>
                    <a:lstStyle/>
                    <a:p>
                      <a:r>
                        <a:rPr lang="en-GB" sz="1300" b="0" dirty="0" smtClean="0">
                          <a:solidFill>
                            <a:schemeClr val="tx1"/>
                          </a:solidFill>
                          <a:latin typeface="Comic Sans MS" pitchFamily="66" charset="0"/>
                        </a:rPr>
                        <a:t>Read and complete the page on literally V figuratively </a:t>
                      </a:r>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8743">
                <a:tc>
                  <a:txBody>
                    <a:bodyPr/>
                    <a:lstStyle/>
                    <a:p>
                      <a:r>
                        <a:rPr lang="en-GB" sz="1300" b="0" dirty="0" smtClean="0">
                          <a:solidFill>
                            <a:schemeClr val="tx1"/>
                          </a:solidFill>
                          <a:latin typeface="Comic Sans MS" pitchFamily="66" charset="0"/>
                        </a:rPr>
                        <a:t>Read and complete the page on idioms</a:t>
                      </a:r>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8743">
                <a:tc>
                  <a:txBody>
                    <a:bodyPr/>
                    <a:lstStyle/>
                    <a:p>
                      <a:r>
                        <a:rPr lang="en-GB" sz="1300" b="0" dirty="0" smtClean="0">
                          <a:solidFill>
                            <a:schemeClr val="tx1"/>
                          </a:solidFill>
                          <a:latin typeface="Comic Sans MS" pitchFamily="66" charset="0"/>
                        </a:rPr>
                        <a:t>Read</a:t>
                      </a:r>
                      <a:r>
                        <a:rPr lang="en-GB" sz="1300" b="0" baseline="0" dirty="0" smtClean="0">
                          <a:solidFill>
                            <a:schemeClr val="tx1"/>
                          </a:solidFill>
                          <a:latin typeface="Comic Sans MS" pitchFamily="66" charset="0"/>
                        </a:rPr>
                        <a:t> and complete the pages on creating an extended metaphor</a:t>
                      </a:r>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8743">
                <a:tc>
                  <a:txBody>
                    <a:bodyPr/>
                    <a:lstStyle/>
                    <a:p>
                      <a:r>
                        <a:rPr lang="en-GB" sz="1300" b="0" dirty="0" smtClean="0">
                          <a:solidFill>
                            <a:schemeClr val="tx1"/>
                          </a:solidFill>
                          <a:latin typeface="Comic Sans MS" pitchFamily="66" charset="0"/>
                        </a:rPr>
                        <a:t>New Vocabulary: U and V</a:t>
                      </a:r>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87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dirty="0" smtClean="0">
                          <a:solidFill>
                            <a:schemeClr val="tx1"/>
                          </a:solidFill>
                          <a:latin typeface="Comic Sans MS" pitchFamily="66" charset="0"/>
                        </a:rPr>
                        <a:t>Read the excerpt from </a:t>
                      </a:r>
                      <a:r>
                        <a:rPr lang="en-GB" sz="1300" b="0" i="1" dirty="0" smtClean="0">
                          <a:solidFill>
                            <a:schemeClr val="tx1"/>
                          </a:solidFill>
                          <a:latin typeface="Comic Sans MS" pitchFamily="66" charset="0"/>
                        </a:rPr>
                        <a:t>Alice in Wonderland </a:t>
                      </a:r>
                      <a:endParaRPr lang="en-GB" sz="1300" b="0" dirty="0" smtClean="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87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dirty="0" smtClean="0">
                          <a:solidFill>
                            <a:schemeClr val="tx1"/>
                          </a:solidFill>
                          <a:latin typeface="Comic Sans MS" pitchFamily="66" charset="0"/>
                        </a:rPr>
                        <a:t>Plan and write a PEARL paragraph</a:t>
                      </a:r>
                      <a:r>
                        <a:rPr lang="en-GB" sz="1300" b="0" baseline="0" dirty="0" smtClean="0">
                          <a:solidFill>
                            <a:schemeClr val="tx1"/>
                          </a:solidFill>
                          <a:latin typeface="Comic Sans MS" pitchFamily="66" charset="0"/>
                        </a:rPr>
                        <a:t> </a:t>
                      </a:r>
                      <a:endParaRPr lang="en-GB" sz="1300" b="0" dirty="0" smtClean="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46083" name="Picture 3" descr="I:\Images\thumb_pg18_lo.jpg"/>
          <p:cNvPicPr>
            <a:picLocks noChangeAspect="1" noChangeArrowheads="1"/>
          </p:cNvPicPr>
          <p:nvPr/>
        </p:nvPicPr>
        <p:blipFill>
          <a:blip r:embed="rId2" cstate="print"/>
          <a:srcRect/>
          <a:stretch>
            <a:fillRect/>
          </a:stretch>
        </p:blipFill>
        <p:spPr bwMode="auto">
          <a:xfrm>
            <a:off x="332663" y="3109683"/>
            <a:ext cx="687685" cy="843678"/>
          </a:xfrm>
          <a:prstGeom prst="rect">
            <a:avLst/>
          </a:prstGeom>
          <a:noFill/>
        </p:spPr>
      </p:pic>
      <p:sp>
        <p:nvSpPr>
          <p:cNvPr id="9" name="Rectangle 8"/>
          <p:cNvSpPr/>
          <p:nvPr/>
        </p:nvSpPr>
        <p:spPr>
          <a:xfrm>
            <a:off x="260648" y="6765474"/>
            <a:ext cx="6336704" cy="2127006"/>
          </a:xfrm>
          <a:prstGeom prst="rect">
            <a:avLst/>
          </a:prstGeom>
          <a:solidFill>
            <a:schemeClr val="bg1"/>
          </a:solidFill>
          <a:ln>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smtClean="0">
                <a:solidFill>
                  <a:srgbClr val="7030A0"/>
                </a:solidFill>
                <a:latin typeface="Comic Sans MS" pitchFamily="66" charset="0"/>
              </a:rPr>
              <a:t>Self Assessment: What do I still need to practise from this section? </a:t>
            </a:r>
            <a:endParaRPr lang="en-GB" sz="1400" dirty="0">
              <a:solidFill>
                <a:srgbClr val="7030A0"/>
              </a:solidFill>
              <a:latin typeface="Comic Sans MS" pitchFamily="66" charset="0"/>
            </a:endParaRPr>
          </a:p>
        </p:txBody>
      </p:sp>
      <p:pic>
        <p:nvPicPr>
          <p:cNvPr id="26630" name="Picture 6" descr="http://www.charlesapple.com/uploads/2011/07/110720Literally02.jpg"/>
          <p:cNvPicPr>
            <a:picLocks noChangeAspect="1" noChangeArrowheads="1"/>
          </p:cNvPicPr>
          <p:nvPr/>
        </p:nvPicPr>
        <p:blipFill>
          <a:blip r:embed="rId3" cstate="print"/>
          <a:srcRect/>
          <a:stretch>
            <a:fillRect/>
          </a:stretch>
        </p:blipFill>
        <p:spPr bwMode="auto">
          <a:xfrm>
            <a:off x="5029922" y="179512"/>
            <a:ext cx="1495422" cy="18113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5396" y="185051"/>
            <a:ext cx="1943161" cy="400110"/>
          </a:xfrm>
          <a:prstGeom prst="rect">
            <a:avLst/>
          </a:prstGeom>
          <a:noFill/>
        </p:spPr>
        <p:txBody>
          <a:bodyPr wrap="none" rtlCol="0">
            <a:spAutoFit/>
          </a:bodyPr>
          <a:lstStyle/>
          <a:p>
            <a:r>
              <a:rPr lang="en-GB" sz="2000" dirty="0" smtClean="0">
                <a:solidFill>
                  <a:srgbClr val="7030A0"/>
                </a:solidFill>
                <a:latin typeface="Comic Sans MS" pitchFamily="66" charset="0"/>
              </a:rPr>
              <a:t>Spelling test 2</a:t>
            </a:r>
            <a:endParaRPr lang="en-GB" sz="2000" dirty="0">
              <a:solidFill>
                <a:srgbClr val="7030A0"/>
              </a:solidFill>
              <a:latin typeface="Comic Sans MS" pitchFamily="66" charset="0"/>
            </a:endParaRPr>
          </a:p>
        </p:txBody>
      </p:sp>
      <p:pic>
        <p:nvPicPr>
          <p:cNvPr id="1026" name="Picture 2" descr="http://locosbajitoszarzablog.blogia.com/upload/20130118095754-spelling-test.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65111" y="219206"/>
            <a:ext cx="2407709" cy="149463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404665" y="709836"/>
            <a:ext cx="6120681" cy="1015663"/>
          </a:xfrm>
          <a:prstGeom prst="rect">
            <a:avLst/>
          </a:prstGeom>
          <a:noFill/>
        </p:spPr>
        <p:txBody>
          <a:bodyPr wrap="square" rtlCol="0">
            <a:spAutoFit/>
          </a:bodyPr>
          <a:lstStyle/>
          <a:p>
            <a:r>
              <a:rPr lang="en-GB" sz="1200" dirty="0" smtClean="0">
                <a:latin typeface="Comic Sans MS" pitchFamily="66" charset="0"/>
              </a:rPr>
              <a:t>You will be tested on your spellings  in  every</a:t>
            </a:r>
          </a:p>
          <a:p>
            <a:r>
              <a:rPr lang="en-GB" sz="1200" dirty="0" smtClean="0">
                <a:latin typeface="Comic Sans MS" pitchFamily="66" charset="0"/>
              </a:rPr>
              <a:t>literacy lesson. </a:t>
            </a:r>
          </a:p>
          <a:p>
            <a:endParaRPr lang="en-GB" sz="1200" dirty="0" smtClean="0">
              <a:latin typeface="Comic Sans MS" pitchFamily="66" charset="0"/>
            </a:endParaRPr>
          </a:p>
          <a:p>
            <a:r>
              <a:rPr lang="en-GB" sz="1200" dirty="0" smtClean="0">
                <a:latin typeface="Comic Sans MS" pitchFamily="66" charset="0"/>
              </a:rPr>
              <a:t>You are expected to get at least 17/20 right each time. If you do not manage this you will need to re-take the test at another time. </a:t>
            </a:r>
            <a:endParaRPr lang="en-GB" sz="1200" dirty="0">
              <a:latin typeface="Comic Sans MS" pitchFamily="66"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1936143734"/>
              </p:ext>
            </p:extLst>
          </p:nvPr>
        </p:nvGraphicFramePr>
        <p:xfrm>
          <a:off x="476672" y="1846774"/>
          <a:ext cx="6048670" cy="7188594"/>
        </p:xfrm>
        <a:graphic>
          <a:graphicData uri="http://schemas.openxmlformats.org/drawingml/2006/table">
            <a:tbl>
              <a:tblPr firstRow="1" bandRow="1">
                <a:tableStyleId>{5C22544A-7EE6-4342-B048-85BDC9FD1C3A}</a:tableStyleId>
              </a:tblPr>
              <a:tblGrid>
                <a:gridCol w="555316"/>
                <a:gridCol w="1831118"/>
                <a:gridCol w="1831118"/>
                <a:gridCol w="1831118"/>
              </a:tblGrid>
              <a:tr h="342314">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300" dirty="0" smtClean="0">
                          <a:solidFill>
                            <a:schemeClr val="tx1"/>
                          </a:solidFill>
                        </a:rPr>
                        <a:t>Read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300" dirty="0" smtClean="0">
                          <a:solidFill>
                            <a:schemeClr val="tx1"/>
                          </a:solidFill>
                        </a:rPr>
                        <a:t>Write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300" dirty="0" smtClean="0">
                          <a:solidFill>
                            <a:schemeClr val="tx1"/>
                          </a:solidFill>
                        </a:rPr>
                        <a:t>Cover and write</a:t>
                      </a:r>
                      <a:r>
                        <a:rPr lang="en-GB" sz="1300" baseline="0" dirty="0" smtClean="0">
                          <a:solidFill>
                            <a:schemeClr val="tx1"/>
                          </a:solidFill>
                        </a:rPr>
                        <a:t>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42314">
                <a:tc rowSpan="15">
                  <a:txBody>
                    <a:bodyPr/>
                    <a:lstStyle/>
                    <a:p>
                      <a:pPr algn="ctr"/>
                      <a:r>
                        <a:rPr lang="en-GB" sz="1300" dirty="0" smtClean="0">
                          <a:solidFill>
                            <a:schemeClr val="tx1"/>
                          </a:solidFill>
                        </a:rPr>
                        <a:t>Commonly misspelt words </a:t>
                      </a:r>
                      <a:endParaRPr lang="en-GB" sz="1300" dirty="0">
                        <a:solidFill>
                          <a:schemeClr val="tx1"/>
                        </a:solidFill>
                      </a:endParaRPr>
                    </a:p>
                  </a:txBody>
                  <a:tcPr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Brief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Chief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Grief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Thief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Field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pPr algn="ctr"/>
                      <a:endParaRPr lang="en-GB" sz="1300" dirty="0">
                        <a:solidFill>
                          <a:schemeClr val="tx1"/>
                        </a:solidFill>
                      </a:endParaRPr>
                    </a:p>
                  </a:txBody>
                  <a:tcPr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Shield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Piece</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Priest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Shriek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Achieve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pPr algn="ctr"/>
                      <a:endParaRPr lang="en-GB" sz="1300" dirty="0">
                        <a:solidFill>
                          <a:schemeClr val="tx1"/>
                        </a:solidFill>
                      </a:endParaRPr>
                    </a:p>
                  </a:txBody>
                  <a:tcPr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Believe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Belief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Deceive</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Receive</a:t>
                      </a:r>
                      <a:r>
                        <a:rPr lang="en-GB" sz="1300" baseline="0" dirty="0" smtClean="0">
                          <a:solidFill>
                            <a:schemeClr val="tx1"/>
                          </a:solidFill>
                        </a:rPr>
                        <a:t>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baseline="0" dirty="0" smtClean="0">
                          <a:solidFill>
                            <a:schemeClr val="tx1"/>
                          </a:solidFill>
                        </a:rPr>
                        <a:t>Perceive </a:t>
                      </a: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rowSpan="5">
                  <a:txBody>
                    <a:bodyPr/>
                    <a:lstStyle/>
                    <a:p>
                      <a:pPr algn="ctr"/>
                      <a:r>
                        <a:rPr lang="en-GB" sz="1300" dirty="0" smtClean="0">
                          <a:solidFill>
                            <a:schemeClr val="tx1"/>
                          </a:solidFill>
                        </a:rPr>
                        <a:t>Topic specific words</a:t>
                      </a:r>
                      <a:endParaRPr lang="en-GB" sz="1300" dirty="0">
                        <a:solidFill>
                          <a:schemeClr val="tx1"/>
                        </a:solidFill>
                      </a:endParaRPr>
                    </a:p>
                  </a:txBody>
                  <a:tcPr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xmlns="" val="27491874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64735" y="179512"/>
            <a:ext cx="3528530" cy="461665"/>
          </a:xfrm>
          <a:prstGeom prst="rect">
            <a:avLst/>
          </a:prstGeom>
          <a:noFill/>
        </p:spPr>
        <p:txBody>
          <a:bodyPr wrap="none" rtlCol="0">
            <a:spAutoFit/>
          </a:bodyPr>
          <a:lstStyle/>
          <a:p>
            <a:r>
              <a:rPr lang="en-GB" sz="2400" dirty="0" smtClean="0">
                <a:solidFill>
                  <a:srgbClr val="002060"/>
                </a:solidFill>
                <a:latin typeface="Comic Sans MS" pitchFamily="66" charset="0"/>
              </a:rPr>
              <a:t>Literally V figuratively </a:t>
            </a:r>
            <a:endParaRPr lang="en-GB" sz="2400" dirty="0">
              <a:solidFill>
                <a:srgbClr val="002060"/>
              </a:solidFill>
              <a:latin typeface="Comic Sans MS" pitchFamily="66" charset="0"/>
            </a:endParaRPr>
          </a:p>
        </p:txBody>
      </p:sp>
      <p:pic>
        <p:nvPicPr>
          <p:cNvPr id="67586" name="Picture 2" descr="http://mediacdn.snorgcontent.com/media/catalog/product/m/i/misuseofliterallyred_fullpic.png"/>
          <p:cNvPicPr>
            <a:picLocks noChangeAspect="1" noChangeArrowheads="1"/>
          </p:cNvPicPr>
          <p:nvPr/>
        </p:nvPicPr>
        <p:blipFill>
          <a:blip r:embed="rId2" cstate="print"/>
          <a:srcRect l="23367" r="24401"/>
          <a:stretch>
            <a:fillRect/>
          </a:stretch>
        </p:blipFill>
        <p:spPr bwMode="auto">
          <a:xfrm>
            <a:off x="5479904" y="251520"/>
            <a:ext cx="1189455" cy="16561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548680" y="755576"/>
            <a:ext cx="4680520" cy="1512168"/>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smtClean="0">
                <a:latin typeface="Comic Sans MS" pitchFamily="66" charset="0"/>
              </a:rPr>
              <a:t>The confusion between these two words can create some infuriating mistakes in everyday life. Let’s look at the definitions and then we can make sure that we are always using this to inform or creative writing and help us to understand other texts as well. </a:t>
            </a:r>
          </a:p>
        </p:txBody>
      </p:sp>
      <p:graphicFrame>
        <p:nvGraphicFramePr>
          <p:cNvPr id="8" name="Table 7"/>
          <p:cNvGraphicFramePr>
            <a:graphicFrameLocks noGrp="1"/>
          </p:cNvGraphicFramePr>
          <p:nvPr/>
        </p:nvGraphicFramePr>
        <p:xfrm>
          <a:off x="440668" y="2555776"/>
          <a:ext cx="5976664" cy="1036320"/>
        </p:xfrm>
        <a:graphic>
          <a:graphicData uri="http://schemas.openxmlformats.org/drawingml/2006/table">
            <a:tbl>
              <a:tblPr firstRow="1" bandRow="1">
                <a:tableStyleId>{5C22544A-7EE6-4342-B048-85BDC9FD1C3A}</a:tableStyleId>
              </a:tblPr>
              <a:tblGrid>
                <a:gridCol w="1548172"/>
                <a:gridCol w="4428492"/>
              </a:tblGrid>
              <a:tr h="370840">
                <a:tc>
                  <a:txBody>
                    <a:bodyPr/>
                    <a:lstStyle/>
                    <a:p>
                      <a:r>
                        <a:rPr lang="en-GB" sz="1600" b="1" dirty="0" smtClean="0">
                          <a:solidFill>
                            <a:srgbClr val="0070C0"/>
                          </a:solidFill>
                          <a:latin typeface="Comic Sans MS" pitchFamily="66" charset="0"/>
                        </a:rPr>
                        <a:t>Literally </a:t>
                      </a:r>
                      <a:endParaRPr lang="en-GB" sz="1600" b="1" dirty="0">
                        <a:solidFill>
                          <a:srgbClr val="0070C0"/>
                        </a:solidFill>
                        <a:latin typeface="Comic Sans MS" pitchFamily="66" charset="0"/>
                      </a:endParaRPr>
                    </a:p>
                  </a:txBody>
                  <a:tcPr>
                    <a:solidFill>
                      <a:schemeClr val="bg1"/>
                    </a:solidFill>
                  </a:tcPr>
                </a:tc>
                <a:tc>
                  <a:txBody>
                    <a:bodyPr/>
                    <a:lstStyle/>
                    <a:p>
                      <a:r>
                        <a:rPr lang="en-GB" sz="1400" b="0" dirty="0" smtClean="0">
                          <a:solidFill>
                            <a:schemeClr val="tx1"/>
                          </a:solidFill>
                          <a:latin typeface="Comic Sans MS" pitchFamily="66" charset="0"/>
                        </a:rPr>
                        <a:t>Means something </a:t>
                      </a:r>
                      <a:r>
                        <a:rPr lang="en-GB" sz="1400" b="0" u="sng" dirty="0" smtClean="0">
                          <a:solidFill>
                            <a:schemeClr val="tx1"/>
                          </a:solidFill>
                          <a:latin typeface="Comic Sans MS" pitchFamily="66" charset="0"/>
                        </a:rPr>
                        <a:t>actually</a:t>
                      </a:r>
                      <a:r>
                        <a:rPr lang="en-GB" sz="1400" b="0" u="none" dirty="0" smtClean="0">
                          <a:solidFill>
                            <a:schemeClr val="tx1"/>
                          </a:solidFill>
                          <a:latin typeface="Comic Sans MS" pitchFamily="66" charset="0"/>
                        </a:rPr>
                        <a:t> happens</a:t>
                      </a:r>
                      <a:r>
                        <a:rPr lang="en-GB" sz="1400" b="0" u="none" baseline="0" dirty="0" smtClean="0">
                          <a:solidFill>
                            <a:schemeClr val="tx1"/>
                          </a:solidFill>
                          <a:latin typeface="Comic Sans MS" pitchFamily="66" charset="0"/>
                        </a:rPr>
                        <a:t> </a:t>
                      </a:r>
                      <a:r>
                        <a:rPr lang="en-GB" sz="1400" b="0" u="none" dirty="0" smtClean="0">
                          <a:solidFill>
                            <a:schemeClr val="tx1"/>
                          </a:solidFill>
                          <a:latin typeface="Comic Sans MS" pitchFamily="66" charset="0"/>
                        </a:rPr>
                        <a:t>or without exaggeration.</a:t>
                      </a:r>
                      <a:r>
                        <a:rPr lang="en-GB" sz="1400" b="0" u="none" baseline="0" dirty="0" smtClean="0">
                          <a:solidFill>
                            <a:schemeClr val="tx1"/>
                          </a:solidFill>
                          <a:latin typeface="Comic Sans MS" pitchFamily="66" charset="0"/>
                        </a:rPr>
                        <a:t> </a:t>
                      </a:r>
                      <a:endParaRPr lang="en-GB" sz="1400" b="0" dirty="0">
                        <a:solidFill>
                          <a:schemeClr val="tx1"/>
                        </a:solidFill>
                        <a:latin typeface="Comic Sans MS" pitchFamily="66" charset="0"/>
                      </a:endParaRPr>
                    </a:p>
                  </a:txBody>
                  <a:tcPr>
                    <a:solidFill>
                      <a:schemeClr val="bg1"/>
                    </a:solidFill>
                  </a:tcPr>
                </a:tc>
              </a:tr>
              <a:tr h="370840">
                <a:tc>
                  <a:txBody>
                    <a:bodyPr/>
                    <a:lstStyle/>
                    <a:p>
                      <a:r>
                        <a:rPr lang="en-GB" sz="1600" b="1" dirty="0" smtClean="0">
                          <a:solidFill>
                            <a:srgbClr val="0070C0"/>
                          </a:solidFill>
                          <a:latin typeface="Comic Sans MS" pitchFamily="66" charset="0"/>
                        </a:rPr>
                        <a:t>Figuratively</a:t>
                      </a:r>
                      <a:r>
                        <a:rPr lang="en-GB" sz="1600" b="1" baseline="0" dirty="0" smtClean="0">
                          <a:solidFill>
                            <a:srgbClr val="0070C0"/>
                          </a:solidFill>
                          <a:latin typeface="Comic Sans MS" pitchFamily="66" charset="0"/>
                        </a:rPr>
                        <a:t> </a:t>
                      </a:r>
                      <a:endParaRPr lang="en-GB" sz="1600" b="1" dirty="0">
                        <a:solidFill>
                          <a:srgbClr val="0070C0"/>
                        </a:solidFill>
                        <a:latin typeface="Comic Sans MS" pitchFamily="66" charset="0"/>
                      </a:endParaRPr>
                    </a:p>
                  </a:txBody>
                  <a:tcPr>
                    <a:solidFill>
                      <a:schemeClr val="bg1"/>
                    </a:solidFill>
                  </a:tcPr>
                </a:tc>
                <a:tc>
                  <a:txBody>
                    <a:bodyPr/>
                    <a:lstStyle/>
                    <a:p>
                      <a:r>
                        <a:rPr lang="en-GB" sz="1400" b="0" dirty="0" smtClean="0">
                          <a:solidFill>
                            <a:schemeClr val="tx1"/>
                          </a:solidFill>
                          <a:latin typeface="Comic Sans MS" pitchFamily="66" charset="0"/>
                        </a:rPr>
                        <a:t>Means to describe something</a:t>
                      </a:r>
                      <a:r>
                        <a:rPr lang="en-GB" sz="1400" b="0" baseline="0" dirty="0" smtClean="0">
                          <a:solidFill>
                            <a:schemeClr val="tx1"/>
                          </a:solidFill>
                          <a:latin typeface="Comic Sans MS" pitchFamily="66" charset="0"/>
                        </a:rPr>
                        <a:t> in a </a:t>
                      </a:r>
                      <a:r>
                        <a:rPr lang="en-GB" sz="1400" b="0" u="sng" baseline="0" dirty="0" smtClean="0">
                          <a:solidFill>
                            <a:schemeClr val="tx1"/>
                          </a:solidFill>
                          <a:latin typeface="Comic Sans MS" pitchFamily="66" charset="0"/>
                        </a:rPr>
                        <a:t>metaphorical</a:t>
                      </a:r>
                      <a:r>
                        <a:rPr lang="en-GB" sz="1400" b="0" baseline="0" dirty="0" smtClean="0">
                          <a:solidFill>
                            <a:schemeClr val="tx1"/>
                          </a:solidFill>
                          <a:latin typeface="Comic Sans MS" pitchFamily="66" charset="0"/>
                        </a:rPr>
                        <a:t> way – it is symbolic, it did not actually happen. </a:t>
                      </a:r>
                      <a:endParaRPr lang="en-GB" sz="1400" b="0" dirty="0">
                        <a:solidFill>
                          <a:schemeClr val="tx1"/>
                        </a:solidFill>
                        <a:latin typeface="Comic Sans MS" pitchFamily="66" charset="0"/>
                      </a:endParaRPr>
                    </a:p>
                  </a:txBody>
                  <a:tcPr>
                    <a:solidFill>
                      <a:schemeClr val="bg1"/>
                    </a:solidFill>
                  </a:tcPr>
                </a:tc>
              </a:tr>
            </a:tbl>
          </a:graphicData>
        </a:graphic>
      </p:graphicFrame>
      <p:cxnSp>
        <p:nvCxnSpPr>
          <p:cNvPr id="10" name="Straight Arrow Connector 9"/>
          <p:cNvCxnSpPr/>
          <p:nvPr/>
        </p:nvCxnSpPr>
        <p:spPr>
          <a:xfrm>
            <a:off x="1484784" y="2699792"/>
            <a:ext cx="576064" cy="0"/>
          </a:xfrm>
          <a:prstGeom prst="straightConnector1">
            <a:avLst/>
          </a:prstGeom>
          <a:ln w="38100">
            <a:solidFill>
              <a:srgbClr val="D60093"/>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741284" y="3219614"/>
            <a:ext cx="288032" cy="0"/>
          </a:xfrm>
          <a:prstGeom prst="straightConnector1">
            <a:avLst/>
          </a:prstGeom>
          <a:ln w="38100">
            <a:solidFill>
              <a:srgbClr val="D60093"/>
            </a:solidFill>
            <a:tailEnd type="arrow"/>
          </a:ln>
        </p:spPr>
        <p:style>
          <a:lnRef idx="1">
            <a:schemeClr val="accent1"/>
          </a:lnRef>
          <a:fillRef idx="0">
            <a:schemeClr val="accent1"/>
          </a:fillRef>
          <a:effectRef idx="0">
            <a:schemeClr val="accent1"/>
          </a:effectRef>
          <a:fontRef idx="minor">
            <a:schemeClr val="tx1"/>
          </a:fontRef>
        </p:style>
      </p:cxnSp>
      <p:pic>
        <p:nvPicPr>
          <p:cNvPr id="67588" name="Picture 4" descr="http://www.ashleyellis.com/wp-content/uploads/2011/01/Fast-Interview.jpg"/>
          <p:cNvPicPr>
            <a:picLocks noChangeAspect="1" noChangeArrowheads="1"/>
          </p:cNvPicPr>
          <p:nvPr/>
        </p:nvPicPr>
        <p:blipFill>
          <a:blip r:embed="rId3" cstate="print"/>
          <a:srcRect/>
          <a:stretch>
            <a:fillRect/>
          </a:stretch>
        </p:blipFill>
        <p:spPr bwMode="auto">
          <a:xfrm>
            <a:off x="260648" y="3779912"/>
            <a:ext cx="1512168" cy="10081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Rectangle 14"/>
          <p:cNvSpPr/>
          <p:nvPr/>
        </p:nvSpPr>
        <p:spPr>
          <a:xfrm>
            <a:off x="1628800" y="3995936"/>
            <a:ext cx="4896544" cy="648072"/>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smtClean="0">
                <a:latin typeface="Comic Sans MS" pitchFamily="66" charset="0"/>
              </a:rPr>
              <a:t>Quick test – are these literal or figurative sentences. Explain why underneath.  </a:t>
            </a:r>
          </a:p>
        </p:txBody>
      </p:sp>
      <p:graphicFrame>
        <p:nvGraphicFramePr>
          <p:cNvPr id="16" name="Table 15"/>
          <p:cNvGraphicFramePr>
            <a:graphicFrameLocks noGrp="1"/>
          </p:cNvGraphicFramePr>
          <p:nvPr/>
        </p:nvGraphicFramePr>
        <p:xfrm>
          <a:off x="332656" y="5004048"/>
          <a:ext cx="6192688" cy="3955760"/>
        </p:xfrm>
        <a:graphic>
          <a:graphicData uri="http://schemas.openxmlformats.org/drawingml/2006/table">
            <a:tbl>
              <a:tblPr firstRow="1" bandRow="1">
                <a:tableStyleId>{5C22544A-7EE6-4342-B048-85BDC9FD1C3A}</a:tableStyleId>
              </a:tblPr>
              <a:tblGrid>
                <a:gridCol w="6192688"/>
              </a:tblGrid>
              <a:tr h="349856">
                <a:tc>
                  <a:txBody>
                    <a:bodyPr/>
                    <a:lstStyle/>
                    <a:p>
                      <a:r>
                        <a:rPr lang="en-GB" sz="1200" b="0" dirty="0" smtClean="0">
                          <a:solidFill>
                            <a:srgbClr val="FF0000"/>
                          </a:solidFill>
                          <a:latin typeface="Comic Sans MS" pitchFamily="66" charset="0"/>
                        </a:rPr>
                        <a:t>The guitar solo literally</a:t>
                      </a:r>
                      <a:r>
                        <a:rPr lang="en-GB" sz="1200" b="0" baseline="0" dirty="0" smtClean="0">
                          <a:solidFill>
                            <a:srgbClr val="FF0000"/>
                          </a:solidFill>
                          <a:latin typeface="Comic Sans MS" pitchFamily="66" charset="0"/>
                        </a:rPr>
                        <a:t> blew my head off. </a:t>
                      </a:r>
                      <a:endParaRPr lang="en-GB" sz="1200" b="0" dirty="0">
                        <a:solidFill>
                          <a:srgbClr val="FF0000"/>
                        </a:solidFill>
                        <a:latin typeface="Comic Sans MS" pitchFamily="66"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31329">
                <a:tc>
                  <a:txBody>
                    <a:bodyPr/>
                    <a:lstStyle/>
                    <a:p>
                      <a:r>
                        <a:rPr lang="en-GB" sz="1200" b="0" dirty="0" smtClean="0">
                          <a:solidFill>
                            <a:schemeClr val="tx1"/>
                          </a:solidFill>
                          <a:latin typeface="Comic Sans MS" pitchFamily="66" charset="0"/>
                        </a:rPr>
                        <a:t>This is the incorrect</a:t>
                      </a:r>
                      <a:r>
                        <a:rPr lang="en-GB" sz="1200" b="0" baseline="0" dirty="0" smtClean="0">
                          <a:solidFill>
                            <a:schemeClr val="tx1"/>
                          </a:solidFill>
                          <a:latin typeface="Comic Sans MS" pitchFamily="66" charset="0"/>
                        </a:rPr>
                        <a:t> use of literal as it would mean you now have no head.  Remove literally and you have an excellent metaphor. </a:t>
                      </a:r>
                      <a:endParaRPr lang="en-GB" sz="1200" b="0" dirty="0">
                        <a:solidFill>
                          <a:schemeClr val="tx1"/>
                        </a:solidFill>
                        <a:latin typeface="Comic Sans MS" pitchFamily="66"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9856">
                <a:tc>
                  <a:txBody>
                    <a:bodyPr/>
                    <a:lstStyle/>
                    <a:p>
                      <a:r>
                        <a:rPr lang="en-GB" sz="1200" b="0" dirty="0" smtClean="0">
                          <a:solidFill>
                            <a:srgbClr val="FF0000"/>
                          </a:solidFill>
                          <a:latin typeface="Comic Sans MS" pitchFamily="66" charset="0"/>
                        </a:rPr>
                        <a:t>The</a:t>
                      </a:r>
                      <a:r>
                        <a:rPr lang="en-GB" sz="1200" b="0" baseline="0" dirty="0" smtClean="0">
                          <a:solidFill>
                            <a:srgbClr val="FF0000"/>
                          </a:solidFill>
                          <a:latin typeface="Comic Sans MS" pitchFamily="66" charset="0"/>
                        </a:rPr>
                        <a:t> girl was running down the road at a very quick speed. </a:t>
                      </a:r>
                      <a:endParaRPr lang="en-GB" sz="1200" b="0" dirty="0">
                        <a:solidFill>
                          <a:srgbClr val="FF0000"/>
                        </a:solidFill>
                        <a:latin typeface="Comic Sans MS" pitchFamily="66"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9856">
                <a:tc>
                  <a:txBody>
                    <a:bodyPr/>
                    <a:lstStyle/>
                    <a:p>
                      <a:endParaRPr lang="en-GB" sz="1200" b="0">
                        <a:solidFill>
                          <a:schemeClr val="tx1"/>
                        </a:solidFill>
                        <a:latin typeface="Comic Sans MS" pitchFamily="66"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9856">
                <a:tc>
                  <a:txBody>
                    <a:bodyPr/>
                    <a:lstStyle/>
                    <a:p>
                      <a:endParaRPr lang="en-GB" sz="1200" b="0">
                        <a:solidFill>
                          <a:schemeClr val="tx1"/>
                        </a:solidFill>
                        <a:latin typeface="Comic Sans MS" pitchFamily="66"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9856">
                <a:tc>
                  <a:txBody>
                    <a:bodyPr/>
                    <a:lstStyle/>
                    <a:p>
                      <a:r>
                        <a:rPr lang="en-GB" sz="1200" b="0" dirty="0" smtClean="0">
                          <a:solidFill>
                            <a:srgbClr val="FF0000"/>
                          </a:solidFill>
                          <a:latin typeface="Comic Sans MS" pitchFamily="66" charset="0"/>
                        </a:rPr>
                        <a:t>I</a:t>
                      </a:r>
                      <a:r>
                        <a:rPr lang="en-GB" sz="1200" b="0" baseline="0" dirty="0" smtClean="0">
                          <a:solidFill>
                            <a:srgbClr val="FF0000"/>
                          </a:solidFill>
                          <a:latin typeface="Comic Sans MS" pitchFamily="66" charset="0"/>
                        </a:rPr>
                        <a:t> have literally been on an emotional roller coaster since I changed job. </a:t>
                      </a:r>
                      <a:endParaRPr lang="en-GB" sz="1200" b="0" dirty="0">
                        <a:solidFill>
                          <a:srgbClr val="FF0000"/>
                        </a:solidFill>
                        <a:latin typeface="Comic Sans MS" pitchFamily="66"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9856">
                <a:tc>
                  <a:txBody>
                    <a:bodyPr/>
                    <a:lstStyle/>
                    <a:p>
                      <a:endParaRPr lang="en-GB" sz="1200" b="0">
                        <a:solidFill>
                          <a:schemeClr val="tx1"/>
                        </a:solidFill>
                        <a:latin typeface="Comic Sans MS" pitchFamily="66"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9856">
                <a:tc>
                  <a:txBody>
                    <a:bodyPr/>
                    <a:lstStyle/>
                    <a:p>
                      <a:endParaRPr lang="en-GB" sz="1200" b="0" dirty="0">
                        <a:solidFill>
                          <a:schemeClr val="tx1"/>
                        </a:solidFill>
                        <a:latin typeface="Comic Sans MS" pitchFamily="66"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9856">
                <a:tc>
                  <a:txBody>
                    <a:bodyPr/>
                    <a:lstStyle/>
                    <a:p>
                      <a:r>
                        <a:rPr lang="en-GB" sz="1200" b="0" dirty="0" smtClean="0">
                          <a:solidFill>
                            <a:srgbClr val="FF0000"/>
                          </a:solidFill>
                          <a:latin typeface="Comic Sans MS" pitchFamily="66" charset="0"/>
                        </a:rPr>
                        <a:t>She fell over and cracked her head</a:t>
                      </a:r>
                      <a:r>
                        <a:rPr lang="en-GB" sz="1200" b="0" baseline="0" dirty="0" smtClean="0">
                          <a:solidFill>
                            <a:srgbClr val="FF0000"/>
                          </a:solidFill>
                          <a:latin typeface="Comic Sans MS" pitchFamily="66" charset="0"/>
                        </a:rPr>
                        <a:t> open on the concrete. </a:t>
                      </a:r>
                      <a:endParaRPr lang="en-GB" sz="1200" b="0" dirty="0">
                        <a:solidFill>
                          <a:srgbClr val="FF0000"/>
                        </a:solidFill>
                        <a:latin typeface="Comic Sans MS" pitchFamily="66"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9856">
                <a:tc>
                  <a:txBody>
                    <a:bodyPr/>
                    <a:lstStyle/>
                    <a:p>
                      <a:endParaRPr lang="en-GB" sz="1200" b="0" dirty="0">
                        <a:solidFill>
                          <a:schemeClr val="tx1"/>
                        </a:solidFill>
                        <a:latin typeface="Comic Sans MS" pitchFamily="66"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9856">
                <a:tc>
                  <a:txBody>
                    <a:bodyPr/>
                    <a:lstStyle/>
                    <a:p>
                      <a:endParaRPr lang="en-GB" sz="1200" b="0" dirty="0">
                        <a:solidFill>
                          <a:schemeClr val="tx1"/>
                        </a:solidFill>
                        <a:latin typeface="Comic Sans MS" pitchFamily="66"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6672" y="971600"/>
            <a:ext cx="6048672" cy="144016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smtClean="0">
                <a:latin typeface="Comic Sans MS" pitchFamily="66" charset="0"/>
              </a:rPr>
              <a:t>An idiom is the </a:t>
            </a:r>
            <a:r>
              <a:rPr lang="en-GB" sz="1400" u="sng" dirty="0" smtClean="0">
                <a:latin typeface="Comic Sans MS" pitchFamily="66" charset="0"/>
              </a:rPr>
              <a:t>metalanguage</a:t>
            </a:r>
            <a:r>
              <a:rPr lang="en-GB" sz="1400" dirty="0" smtClean="0">
                <a:latin typeface="Comic Sans MS" pitchFamily="66" charset="0"/>
              </a:rPr>
              <a:t> to explain a short </a:t>
            </a:r>
          </a:p>
          <a:p>
            <a:r>
              <a:rPr lang="en-GB" sz="1400" dirty="0" smtClean="0">
                <a:latin typeface="Comic Sans MS" pitchFamily="66" charset="0"/>
              </a:rPr>
              <a:t>phrase that describes something in a figurative way –</a:t>
            </a:r>
          </a:p>
          <a:p>
            <a:r>
              <a:rPr lang="en-GB" sz="1400" dirty="0" smtClean="0">
                <a:latin typeface="Comic Sans MS" pitchFamily="66" charset="0"/>
              </a:rPr>
              <a:t>it is infrequently used to describe something literally. </a:t>
            </a:r>
          </a:p>
          <a:p>
            <a:endParaRPr lang="en-GB" sz="1400" dirty="0" smtClean="0">
              <a:latin typeface="Comic Sans MS" pitchFamily="66" charset="0"/>
            </a:endParaRPr>
          </a:p>
          <a:p>
            <a:r>
              <a:rPr lang="en-GB" sz="1400" dirty="0" smtClean="0">
                <a:latin typeface="Comic Sans MS" pitchFamily="66" charset="0"/>
              </a:rPr>
              <a:t>You have probably heard them in everyday conversation but now you know their real name you can wow someone with your new knowledge! </a:t>
            </a:r>
          </a:p>
        </p:txBody>
      </p:sp>
      <p:sp>
        <p:nvSpPr>
          <p:cNvPr id="4" name="Oval Callout 3"/>
          <p:cNvSpPr/>
          <p:nvPr/>
        </p:nvSpPr>
        <p:spPr>
          <a:xfrm>
            <a:off x="4844450" y="219988"/>
            <a:ext cx="1872208" cy="1331640"/>
          </a:xfrm>
          <a:prstGeom prst="wedgeEllipseCallout">
            <a:avLst>
              <a:gd name="adj1" fmla="val -75568"/>
              <a:gd name="adj2" fmla="val -39317"/>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latin typeface="Comic Sans MS" pitchFamily="66" charset="0"/>
              </a:rPr>
              <a:t>Speaking figuratively...</a:t>
            </a:r>
          </a:p>
        </p:txBody>
      </p:sp>
      <p:sp>
        <p:nvSpPr>
          <p:cNvPr id="5" name="TextBox 4"/>
          <p:cNvSpPr txBox="1"/>
          <p:nvPr/>
        </p:nvSpPr>
        <p:spPr>
          <a:xfrm>
            <a:off x="404664" y="179512"/>
            <a:ext cx="1983235" cy="707886"/>
          </a:xfrm>
          <a:prstGeom prst="rect">
            <a:avLst/>
          </a:prstGeom>
          <a:noFill/>
        </p:spPr>
        <p:txBody>
          <a:bodyPr wrap="none" rtlCol="0">
            <a:spAutoFit/>
          </a:bodyPr>
          <a:lstStyle/>
          <a:p>
            <a:r>
              <a:rPr lang="en-GB" sz="4000" dirty="0" smtClean="0">
                <a:latin typeface="Comic Sans MS" pitchFamily="66" charset="0"/>
              </a:rPr>
              <a:t>Idioms </a:t>
            </a:r>
            <a:endParaRPr lang="en-GB" sz="4000" dirty="0">
              <a:latin typeface="Comic Sans MS" pitchFamily="66" charset="0"/>
            </a:endParaRPr>
          </a:p>
        </p:txBody>
      </p:sp>
      <p:pic>
        <p:nvPicPr>
          <p:cNvPr id="68610" name="Picture 2" descr="http://images.clipartpanda.com/thinker-clipart-thinking-person-hi.png"/>
          <p:cNvPicPr>
            <a:picLocks noChangeAspect="1" noChangeArrowheads="1"/>
          </p:cNvPicPr>
          <p:nvPr/>
        </p:nvPicPr>
        <p:blipFill>
          <a:blip r:embed="rId2" cstate="print"/>
          <a:srcRect/>
          <a:stretch>
            <a:fillRect/>
          </a:stretch>
        </p:blipFill>
        <p:spPr bwMode="auto">
          <a:xfrm>
            <a:off x="548680" y="2555776"/>
            <a:ext cx="1008112" cy="1290784"/>
          </a:xfrm>
          <a:prstGeom prst="rect">
            <a:avLst/>
          </a:prstGeom>
          <a:noFill/>
        </p:spPr>
      </p:pic>
      <p:sp>
        <p:nvSpPr>
          <p:cNvPr id="8" name="TextBox 7"/>
          <p:cNvSpPr txBox="1"/>
          <p:nvPr/>
        </p:nvSpPr>
        <p:spPr>
          <a:xfrm>
            <a:off x="1556792" y="2555776"/>
            <a:ext cx="5040560" cy="1384995"/>
          </a:xfrm>
          <a:prstGeom prst="rect">
            <a:avLst/>
          </a:prstGeom>
          <a:noFill/>
        </p:spPr>
        <p:txBody>
          <a:bodyPr wrap="square" rtlCol="0">
            <a:spAutoFit/>
          </a:bodyPr>
          <a:lstStyle/>
          <a:p>
            <a:r>
              <a:rPr lang="en-GB" sz="1400" b="1" dirty="0" smtClean="0">
                <a:latin typeface="Comic Sans MS" pitchFamily="66" charset="0"/>
              </a:rPr>
              <a:t>Why do I need to know this?</a:t>
            </a:r>
          </a:p>
          <a:p>
            <a:endParaRPr lang="en-GB" sz="1000" b="1" dirty="0" smtClean="0">
              <a:latin typeface="Comic Sans MS" pitchFamily="66" charset="0"/>
            </a:endParaRPr>
          </a:p>
          <a:p>
            <a:pPr marL="228600" indent="-228600">
              <a:buAutoNum type="arabicPeriod"/>
            </a:pPr>
            <a:r>
              <a:rPr lang="en-GB" sz="1200" dirty="0" smtClean="0">
                <a:latin typeface="Comic Sans MS" pitchFamily="66" charset="0"/>
              </a:rPr>
              <a:t>It can help you improve your creative writing by adding in </a:t>
            </a:r>
            <a:r>
              <a:rPr lang="en-GB" sz="1200" u="sng" dirty="0" smtClean="0">
                <a:latin typeface="Comic Sans MS" pitchFamily="66" charset="0"/>
              </a:rPr>
              <a:t>metaphorical</a:t>
            </a:r>
            <a:r>
              <a:rPr lang="en-GB" sz="1200" dirty="0" smtClean="0">
                <a:latin typeface="Comic Sans MS" pitchFamily="66" charset="0"/>
              </a:rPr>
              <a:t> language. </a:t>
            </a:r>
          </a:p>
          <a:p>
            <a:pPr marL="228600" indent="-228600">
              <a:buAutoNum type="arabicPeriod"/>
            </a:pPr>
            <a:r>
              <a:rPr lang="en-GB" sz="1200" dirty="0" smtClean="0">
                <a:latin typeface="Comic Sans MS" pitchFamily="66" charset="0"/>
              </a:rPr>
              <a:t>It will help you analyse a text – idioms will make you think about what they are trying to tell us below the surface – not just the </a:t>
            </a:r>
            <a:r>
              <a:rPr lang="en-GB" sz="1200" u="sng" dirty="0" smtClean="0">
                <a:latin typeface="Comic Sans MS" pitchFamily="66" charset="0"/>
              </a:rPr>
              <a:t>literal</a:t>
            </a:r>
            <a:r>
              <a:rPr lang="en-GB" sz="1200" dirty="0" smtClean="0">
                <a:latin typeface="Comic Sans MS" pitchFamily="66" charset="0"/>
              </a:rPr>
              <a:t> meaning. </a:t>
            </a:r>
          </a:p>
        </p:txBody>
      </p:sp>
      <p:graphicFrame>
        <p:nvGraphicFramePr>
          <p:cNvPr id="9" name="Table 8"/>
          <p:cNvGraphicFramePr>
            <a:graphicFrameLocks noGrp="1"/>
          </p:cNvGraphicFramePr>
          <p:nvPr/>
        </p:nvGraphicFramePr>
        <p:xfrm>
          <a:off x="404664" y="4139952"/>
          <a:ext cx="6192688" cy="4752533"/>
        </p:xfrm>
        <a:graphic>
          <a:graphicData uri="http://schemas.openxmlformats.org/drawingml/2006/table">
            <a:tbl>
              <a:tblPr firstRow="1" bandRow="1">
                <a:tableStyleId>{5C22544A-7EE6-4342-B048-85BDC9FD1C3A}</a:tableStyleId>
              </a:tblPr>
              <a:tblGrid>
                <a:gridCol w="1800200"/>
                <a:gridCol w="4392488"/>
              </a:tblGrid>
              <a:tr h="706988">
                <a:tc>
                  <a:txBody>
                    <a:bodyPr/>
                    <a:lstStyle/>
                    <a:p>
                      <a:r>
                        <a:rPr lang="en-GB" sz="1200" b="0" dirty="0" smtClean="0">
                          <a:latin typeface="Comic Sans MS" pitchFamily="66" charset="0"/>
                        </a:rPr>
                        <a:t>You are the apple of my eye.</a:t>
                      </a:r>
                      <a:r>
                        <a:rPr lang="en-GB" sz="1200" b="0" baseline="0" dirty="0" smtClean="0">
                          <a:latin typeface="Comic Sans MS" pitchFamily="66" charset="0"/>
                        </a:rPr>
                        <a:t> </a:t>
                      </a:r>
                      <a:endParaRPr lang="en-GB" sz="1200" b="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a:txBody>
                    <a:bodyPr/>
                    <a:lstStyle/>
                    <a:p>
                      <a:r>
                        <a:rPr lang="en-GB" sz="1200" b="0" dirty="0" smtClean="0">
                          <a:solidFill>
                            <a:schemeClr val="tx1"/>
                          </a:solidFill>
                          <a:latin typeface="Comic Sans MS" pitchFamily="66" charset="0"/>
                        </a:rPr>
                        <a:t>They are not actually an apple in someone’s eye. This means that they are very special to that person and they really cherish them.</a:t>
                      </a:r>
                      <a:r>
                        <a:rPr lang="en-GB" sz="1200" b="0" baseline="0" dirty="0" smtClean="0">
                          <a:solidFill>
                            <a:schemeClr val="tx1"/>
                          </a:solidFill>
                          <a:latin typeface="Comic Sans MS" pitchFamily="66" charset="0"/>
                        </a:rPr>
                        <a:t> </a:t>
                      </a:r>
                      <a:endParaRPr lang="en-GB" sz="1200" b="0" dirty="0">
                        <a:solidFill>
                          <a:schemeClr val="tx1"/>
                        </a:solidFill>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1F1"/>
                    </a:solidFill>
                  </a:tcPr>
                </a:tc>
              </a:tr>
              <a:tr h="409605">
                <a:tc gridSpan="2">
                  <a:txBody>
                    <a:bodyPr/>
                    <a:lstStyle/>
                    <a:p>
                      <a:pPr algn="ctr"/>
                      <a:r>
                        <a:rPr lang="en-GB" sz="1200" b="0" dirty="0" smtClean="0">
                          <a:latin typeface="Comic Sans MS" pitchFamily="66" charset="0"/>
                        </a:rPr>
                        <a:t>Now it is your turn to explain – in detail – what these</a:t>
                      </a:r>
                      <a:r>
                        <a:rPr lang="en-GB" sz="1200" b="0" baseline="0" dirty="0" smtClean="0">
                          <a:latin typeface="Comic Sans MS" pitchFamily="66" charset="0"/>
                        </a:rPr>
                        <a:t> idioms mean. </a:t>
                      </a:r>
                      <a:endParaRPr lang="en-GB" sz="1200" b="0"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sz="1200" b="0" dirty="0">
                        <a:latin typeface="Comic Sans MS"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02995">
                <a:tc rowSpan="2">
                  <a:txBody>
                    <a:bodyPr/>
                    <a:lstStyle/>
                    <a:p>
                      <a:r>
                        <a:rPr lang="en-GB" sz="1200" b="0" dirty="0" smtClean="0">
                          <a:solidFill>
                            <a:schemeClr val="bg1"/>
                          </a:solidFill>
                          <a:latin typeface="Comic Sans MS" pitchFamily="66" charset="0"/>
                        </a:rPr>
                        <a:t>It’s raining cats and dogs.</a:t>
                      </a:r>
                      <a:r>
                        <a:rPr lang="en-GB" sz="1200" b="0" baseline="0" dirty="0" smtClean="0">
                          <a:solidFill>
                            <a:schemeClr val="bg1"/>
                          </a:solidFill>
                          <a:latin typeface="Comic Sans MS" pitchFamily="66" charset="0"/>
                        </a:rPr>
                        <a:t> </a:t>
                      </a:r>
                      <a:endParaRPr lang="en-GB" sz="1200" b="0" dirty="0">
                        <a:solidFill>
                          <a:schemeClr val="bg1"/>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a:txBody>
                    <a:bodyPr/>
                    <a:lstStyle/>
                    <a:p>
                      <a:endParaRPr lang="en-GB" sz="1200" b="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2995">
                <a:tc vMerge="1">
                  <a:txBody>
                    <a:bodyPr/>
                    <a:lstStyle/>
                    <a:p>
                      <a:endParaRPr lang="en-GB"/>
                    </a:p>
                  </a:txBody>
                  <a:tcPr/>
                </a:tc>
                <a:tc>
                  <a:txBody>
                    <a:bodyPr/>
                    <a:lstStyle/>
                    <a:p>
                      <a:endParaRPr lang="en-GB" sz="1200" b="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2995">
                <a:tc rowSpan="2">
                  <a:txBody>
                    <a:bodyPr/>
                    <a:lstStyle/>
                    <a:p>
                      <a:r>
                        <a:rPr lang="en-GB" sz="1200" b="0" dirty="0" smtClean="0">
                          <a:solidFill>
                            <a:schemeClr val="bg1"/>
                          </a:solidFill>
                          <a:latin typeface="Comic Sans MS" pitchFamily="66" charset="0"/>
                        </a:rPr>
                        <a:t>A piece of cake. </a:t>
                      </a:r>
                      <a:endParaRPr lang="en-GB" sz="1200" b="0" dirty="0">
                        <a:solidFill>
                          <a:schemeClr val="bg1"/>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a:txBody>
                    <a:bodyPr/>
                    <a:lstStyle/>
                    <a:p>
                      <a:endParaRPr lang="en-GB" sz="1200" b="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2995">
                <a:tc vMerge="1">
                  <a:txBody>
                    <a:bodyPr/>
                    <a:lstStyle/>
                    <a:p>
                      <a:endParaRPr lang="en-GB"/>
                    </a:p>
                  </a:txBody>
                  <a:tcPr/>
                </a:tc>
                <a:tc>
                  <a:txBody>
                    <a:bodyPr/>
                    <a:lstStyle/>
                    <a:p>
                      <a:endParaRPr lang="en-GB" sz="1200" b="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2995">
                <a:tc rowSpan="2">
                  <a:txBody>
                    <a:bodyPr/>
                    <a:lstStyle/>
                    <a:p>
                      <a:r>
                        <a:rPr lang="en-GB" sz="1200" b="0" dirty="0" smtClean="0">
                          <a:solidFill>
                            <a:schemeClr val="bg1"/>
                          </a:solidFill>
                          <a:latin typeface="Comic Sans MS" pitchFamily="66" charset="0"/>
                        </a:rPr>
                        <a:t>I woke up on the wrong side of the bed. </a:t>
                      </a:r>
                      <a:endParaRPr lang="en-GB" sz="1200" b="0" dirty="0">
                        <a:solidFill>
                          <a:schemeClr val="bg1"/>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a:txBody>
                    <a:bodyPr/>
                    <a:lstStyle/>
                    <a:p>
                      <a:endParaRPr lang="en-GB" sz="1200" b="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2995">
                <a:tc vMerge="1">
                  <a:txBody>
                    <a:bodyPr/>
                    <a:lstStyle/>
                    <a:p>
                      <a:endParaRPr lang="en-GB"/>
                    </a:p>
                  </a:txBody>
                  <a:tcPr/>
                </a:tc>
                <a:tc>
                  <a:txBody>
                    <a:bodyPr/>
                    <a:lstStyle/>
                    <a:p>
                      <a:endParaRPr lang="en-GB" sz="1200" b="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2995">
                <a:tc rowSpan="2">
                  <a:txBody>
                    <a:bodyPr/>
                    <a:lstStyle/>
                    <a:p>
                      <a:r>
                        <a:rPr lang="en-GB" sz="1200" b="0" dirty="0" smtClean="0">
                          <a:solidFill>
                            <a:schemeClr val="bg1"/>
                          </a:solidFill>
                          <a:latin typeface="Comic Sans MS" pitchFamily="66" charset="0"/>
                        </a:rPr>
                        <a:t>Don’t let the cat out of the bag. </a:t>
                      </a:r>
                      <a:endParaRPr lang="en-GB" sz="1200" b="0" dirty="0">
                        <a:solidFill>
                          <a:schemeClr val="bg1"/>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a:txBody>
                    <a:bodyPr/>
                    <a:lstStyle/>
                    <a:p>
                      <a:endParaRPr lang="en-GB" sz="1200" b="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2995">
                <a:tc vMerge="1">
                  <a:txBody>
                    <a:bodyPr/>
                    <a:lstStyle/>
                    <a:p>
                      <a:endParaRPr lang="en-GB"/>
                    </a:p>
                  </a:txBody>
                  <a:tcPr/>
                </a:tc>
                <a:tc>
                  <a:txBody>
                    <a:bodyPr/>
                    <a:lstStyle/>
                    <a:p>
                      <a:endParaRPr lang="en-GB" sz="1200" b="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2995">
                <a:tc rowSpan="2">
                  <a:txBody>
                    <a:bodyPr/>
                    <a:lstStyle/>
                    <a:p>
                      <a:r>
                        <a:rPr lang="en-GB" sz="1200" b="0" dirty="0" smtClean="0">
                          <a:solidFill>
                            <a:schemeClr val="bg1"/>
                          </a:solidFill>
                          <a:latin typeface="Comic Sans MS" pitchFamily="66" charset="0"/>
                        </a:rPr>
                        <a:t>Time flies when you’re having fun.</a:t>
                      </a:r>
                      <a:r>
                        <a:rPr lang="en-GB" sz="1200" b="0" baseline="0" dirty="0" smtClean="0">
                          <a:solidFill>
                            <a:schemeClr val="bg1"/>
                          </a:solidFill>
                          <a:latin typeface="Comic Sans MS" pitchFamily="66" charset="0"/>
                        </a:rPr>
                        <a:t> </a:t>
                      </a:r>
                      <a:endParaRPr lang="en-GB" sz="1200" b="0" dirty="0">
                        <a:solidFill>
                          <a:schemeClr val="bg1"/>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a:txBody>
                    <a:bodyPr/>
                    <a:lstStyle/>
                    <a:p>
                      <a:endParaRPr lang="en-GB" sz="1200" b="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2995">
                <a:tc vMerge="1">
                  <a:txBody>
                    <a:bodyPr/>
                    <a:lstStyle/>
                    <a:p>
                      <a:endParaRPr lang="en-GB"/>
                    </a:p>
                  </a:txBody>
                  <a:tcPr/>
                </a:tc>
                <a:tc>
                  <a:txBody>
                    <a:bodyPr/>
                    <a:lstStyle/>
                    <a:p>
                      <a:endParaRPr lang="en-GB" sz="1200" b="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2995">
                <a:tc rowSpan="2">
                  <a:txBody>
                    <a:bodyPr/>
                    <a:lstStyle/>
                    <a:p>
                      <a:r>
                        <a:rPr lang="en-GB" sz="1200" b="0" dirty="0" smtClean="0">
                          <a:solidFill>
                            <a:schemeClr val="bg1"/>
                          </a:solidFill>
                          <a:latin typeface="Comic Sans MS" pitchFamily="66" charset="0"/>
                        </a:rPr>
                        <a:t>We’ve got time to kill. </a:t>
                      </a:r>
                      <a:endParaRPr lang="en-GB" sz="1200" b="0" dirty="0">
                        <a:solidFill>
                          <a:schemeClr val="bg1"/>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a:txBody>
                    <a:bodyPr/>
                    <a:lstStyle/>
                    <a:p>
                      <a:endParaRPr lang="en-GB" sz="1200" b="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2995">
                <a:tc vMerge="1">
                  <a:txBody>
                    <a:bodyPr/>
                    <a:lstStyle/>
                    <a:p>
                      <a:endParaRPr lang="en-GB"/>
                    </a:p>
                  </a:txBody>
                  <a:tcPr/>
                </a:tc>
                <a:tc>
                  <a:txBody>
                    <a:bodyPr/>
                    <a:lstStyle/>
                    <a:p>
                      <a:endParaRPr lang="en-GB" sz="1200" b="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20688" y="2051720"/>
            <a:ext cx="5904656" cy="1152128"/>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39850"/>
            <a:r>
              <a:rPr lang="en-GB" sz="1400" dirty="0" smtClean="0">
                <a:latin typeface="Comic Sans MS" pitchFamily="66" charset="0"/>
              </a:rPr>
              <a:t>A metaphor is when you compare one thing to another thing that it can’t </a:t>
            </a:r>
            <a:r>
              <a:rPr lang="en-GB" sz="1400" u="sng" dirty="0" smtClean="0">
                <a:latin typeface="Comic Sans MS" pitchFamily="66" charset="0"/>
              </a:rPr>
              <a:t>literally</a:t>
            </a:r>
            <a:r>
              <a:rPr lang="en-GB" sz="1400" dirty="0" smtClean="0">
                <a:latin typeface="Comic Sans MS" pitchFamily="66" charset="0"/>
              </a:rPr>
              <a:t> be. </a:t>
            </a:r>
          </a:p>
          <a:p>
            <a:pPr marL="1339850"/>
            <a:endParaRPr lang="en-GB" sz="1400" dirty="0" smtClean="0">
              <a:latin typeface="Comic Sans MS" pitchFamily="66" charset="0"/>
            </a:endParaRPr>
          </a:p>
          <a:p>
            <a:pPr marL="1339850"/>
            <a:r>
              <a:rPr lang="en-GB" sz="1400" dirty="0" smtClean="0">
                <a:latin typeface="Comic Sans MS" pitchFamily="66" charset="0"/>
              </a:rPr>
              <a:t>Unlike a simile, you do not use </a:t>
            </a:r>
            <a:r>
              <a:rPr lang="en-GB" sz="1400" i="1" dirty="0" smtClean="0">
                <a:latin typeface="Comic Sans MS" pitchFamily="66" charset="0"/>
              </a:rPr>
              <a:t>as</a:t>
            </a:r>
            <a:r>
              <a:rPr lang="en-GB" sz="1400" dirty="0" smtClean="0">
                <a:latin typeface="Comic Sans MS" pitchFamily="66" charset="0"/>
              </a:rPr>
              <a:t> or </a:t>
            </a:r>
            <a:r>
              <a:rPr lang="en-GB" sz="1400" i="1" dirty="0" smtClean="0">
                <a:latin typeface="Comic Sans MS" pitchFamily="66" charset="0"/>
              </a:rPr>
              <a:t>like</a:t>
            </a:r>
            <a:r>
              <a:rPr lang="en-GB" sz="1400" dirty="0" smtClean="0">
                <a:latin typeface="Comic Sans MS" pitchFamily="66" charset="0"/>
              </a:rPr>
              <a:t> in your sentence. </a:t>
            </a:r>
          </a:p>
        </p:txBody>
      </p:sp>
      <p:pic>
        <p:nvPicPr>
          <p:cNvPr id="69636" name="Picture 4" descr="http://image.commarts.com/images1/6/7/3/37647_35_0_Mjc4ODIzODk4LTE0MjQ2NzAwOTg.jpg"/>
          <p:cNvPicPr>
            <a:picLocks noChangeAspect="1" noChangeArrowheads="1"/>
          </p:cNvPicPr>
          <p:nvPr/>
        </p:nvPicPr>
        <p:blipFill>
          <a:blip r:embed="rId2" cstate="print"/>
          <a:srcRect/>
          <a:stretch>
            <a:fillRect/>
          </a:stretch>
        </p:blipFill>
        <p:spPr bwMode="auto">
          <a:xfrm>
            <a:off x="5517232" y="46364"/>
            <a:ext cx="1268760" cy="1933348"/>
          </a:xfrm>
          <a:prstGeom prst="rect">
            <a:avLst/>
          </a:prstGeom>
          <a:noFill/>
        </p:spPr>
      </p:pic>
      <p:sp>
        <p:nvSpPr>
          <p:cNvPr id="7" name="TextBox 6"/>
          <p:cNvSpPr txBox="1"/>
          <p:nvPr/>
        </p:nvSpPr>
        <p:spPr>
          <a:xfrm>
            <a:off x="260648" y="179512"/>
            <a:ext cx="1922321" cy="523220"/>
          </a:xfrm>
          <a:prstGeom prst="rect">
            <a:avLst/>
          </a:prstGeom>
          <a:noFill/>
        </p:spPr>
        <p:txBody>
          <a:bodyPr wrap="none" rtlCol="0">
            <a:spAutoFit/>
          </a:bodyPr>
          <a:lstStyle/>
          <a:p>
            <a:r>
              <a:rPr lang="en-GB" sz="2800" dirty="0" smtClean="0">
                <a:latin typeface="Comic Sans MS" pitchFamily="66" charset="0"/>
              </a:rPr>
              <a:t>Metaphor </a:t>
            </a:r>
            <a:endParaRPr lang="en-GB" sz="2800" dirty="0">
              <a:latin typeface="Comic Sans MS" pitchFamily="66" charset="0"/>
            </a:endParaRPr>
          </a:p>
        </p:txBody>
      </p:sp>
      <p:sp>
        <p:nvSpPr>
          <p:cNvPr id="8" name="Rectangle 7"/>
          <p:cNvSpPr/>
          <p:nvPr/>
        </p:nvSpPr>
        <p:spPr>
          <a:xfrm>
            <a:off x="260648" y="755576"/>
            <a:ext cx="5184576" cy="1152128"/>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smtClean="0">
                <a:latin typeface="Comic Sans MS" pitchFamily="66" charset="0"/>
              </a:rPr>
              <a:t>We have looked at this in class but we need to continue to work on extending our ideas instead of just using our metaphors in simple sentences. </a:t>
            </a:r>
          </a:p>
          <a:p>
            <a:endParaRPr lang="en-GB" sz="1400" dirty="0" smtClean="0">
              <a:latin typeface="Comic Sans MS" pitchFamily="66" charset="0"/>
            </a:endParaRPr>
          </a:p>
          <a:p>
            <a:r>
              <a:rPr lang="en-GB" sz="1400" dirty="0" smtClean="0">
                <a:latin typeface="Comic Sans MS" pitchFamily="66" charset="0"/>
              </a:rPr>
              <a:t>How do we do this? PLANNING IS ESSENTIAL!</a:t>
            </a:r>
          </a:p>
        </p:txBody>
      </p:sp>
      <p:pic>
        <p:nvPicPr>
          <p:cNvPr id="69638" name="Picture 6" descr="http://1.bp.blogspot.com/-pH8GGElnadM/UlbbBCEDjYI/AAAAAAAAA_s/dovTGN5PPHA/s320/Lets+Recap.png"/>
          <p:cNvPicPr>
            <a:picLocks noChangeAspect="1" noChangeArrowheads="1"/>
          </p:cNvPicPr>
          <p:nvPr/>
        </p:nvPicPr>
        <p:blipFill>
          <a:blip r:embed="rId3" cstate="print"/>
          <a:srcRect/>
          <a:stretch>
            <a:fillRect/>
          </a:stretch>
        </p:blipFill>
        <p:spPr bwMode="auto">
          <a:xfrm rot="20564277">
            <a:off x="322303" y="2195731"/>
            <a:ext cx="1554838" cy="6515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9640" name="Picture 8" descr="http://advancedgraphics.com/wp-content/uploads/2013/08/854-NB-Number-1.jpg"/>
          <p:cNvPicPr>
            <a:picLocks noChangeAspect="1" noChangeArrowheads="1"/>
          </p:cNvPicPr>
          <p:nvPr/>
        </p:nvPicPr>
        <p:blipFill>
          <a:blip r:embed="rId4" cstate="print"/>
          <a:srcRect/>
          <a:stretch>
            <a:fillRect/>
          </a:stretch>
        </p:blipFill>
        <p:spPr bwMode="auto">
          <a:xfrm>
            <a:off x="359450" y="3419872"/>
            <a:ext cx="405254" cy="432048"/>
          </a:xfrm>
          <a:prstGeom prst="rect">
            <a:avLst/>
          </a:prstGeom>
          <a:noFill/>
        </p:spPr>
      </p:pic>
      <p:sp>
        <p:nvSpPr>
          <p:cNvPr id="12" name="TextBox 11"/>
          <p:cNvSpPr txBox="1"/>
          <p:nvPr/>
        </p:nvSpPr>
        <p:spPr>
          <a:xfrm>
            <a:off x="764704" y="3390836"/>
            <a:ext cx="5760640" cy="677108"/>
          </a:xfrm>
          <a:prstGeom prst="rect">
            <a:avLst/>
          </a:prstGeom>
          <a:noFill/>
        </p:spPr>
        <p:txBody>
          <a:bodyPr wrap="square" rtlCol="0">
            <a:spAutoFit/>
          </a:bodyPr>
          <a:lstStyle/>
          <a:p>
            <a:r>
              <a:rPr lang="en-GB" sz="1400" b="1" dirty="0" smtClean="0">
                <a:latin typeface="Comic Sans MS" pitchFamily="66" charset="0"/>
              </a:rPr>
              <a:t>Step 1: </a:t>
            </a:r>
            <a:r>
              <a:rPr lang="en-GB" sz="1200" dirty="0" smtClean="0">
                <a:latin typeface="Comic Sans MS" pitchFamily="66" charset="0"/>
              </a:rPr>
              <a:t>Look at what you need to describe (this is your stimulus and it may be an image or an idea)  and write down as many ideas as you can that you might be able to compare it to. </a:t>
            </a:r>
            <a:endParaRPr lang="en-GB" sz="1400" b="1" dirty="0">
              <a:latin typeface="Comic Sans MS" pitchFamily="66" charset="0"/>
            </a:endParaRPr>
          </a:p>
        </p:txBody>
      </p:sp>
      <p:pic>
        <p:nvPicPr>
          <p:cNvPr id="69642" name="Picture 10" descr="http://versailles3d.commondatastorage.googleapis.com/au-cours-des-siecles/illustration/fullscreen/2005-2007.jpg"/>
          <p:cNvPicPr>
            <a:picLocks noChangeAspect="1" noChangeArrowheads="1"/>
          </p:cNvPicPr>
          <p:nvPr/>
        </p:nvPicPr>
        <p:blipFill>
          <a:blip r:embed="rId5" cstate="print"/>
          <a:srcRect/>
          <a:stretch>
            <a:fillRect/>
          </a:stretch>
        </p:blipFill>
        <p:spPr bwMode="auto">
          <a:xfrm>
            <a:off x="2852936" y="4182947"/>
            <a:ext cx="3730329" cy="24772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Rectangle 13"/>
          <p:cNvSpPr/>
          <p:nvPr/>
        </p:nvSpPr>
        <p:spPr>
          <a:xfrm>
            <a:off x="332656" y="6876256"/>
            <a:ext cx="6192688" cy="19442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smtClean="0">
                <a:solidFill>
                  <a:schemeClr val="accent6">
                    <a:lumMod val="75000"/>
                  </a:schemeClr>
                </a:solidFill>
                <a:latin typeface="Comic Sans MS" pitchFamily="66" charset="0"/>
              </a:rPr>
              <a:t>Choose one element of </a:t>
            </a:r>
            <a:r>
              <a:rPr lang="en-GB" sz="1400" smtClean="0">
                <a:solidFill>
                  <a:schemeClr val="accent6">
                    <a:lumMod val="75000"/>
                  </a:schemeClr>
                </a:solidFill>
                <a:latin typeface="Comic Sans MS" pitchFamily="66" charset="0"/>
              </a:rPr>
              <a:t>the image </a:t>
            </a:r>
            <a:r>
              <a:rPr lang="en-GB" sz="1400" dirty="0" smtClean="0">
                <a:solidFill>
                  <a:schemeClr val="accent6">
                    <a:lumMod val="75000"/>
                  </a:schemeClr>
                </a:solidFill>
                <a:latin typeface="Comic Sans MS" pitchFamily="66" charset="0"/>
              </a:rPr>
              <a:t>and write down as many ideas as you can about what you can compare it to.  When you are done highlight your </a:t>
            </a:r>
            <a:r>
              <a:rPr lang="en-GB" sz="1400" u="sng" dirty="0" smtClean="0">
                <a:solidFill>
                  <a:schemeClr val="accent6">
                    <a:lumMod val="75000"/>
                  </a:schemeClr>
                </a:solidFill>
                <a:latin typeface="Comic Sans MS" pitchFamily="66" charset="0"/>
              </a:rPr>
              <a:t>best</a:t>
            </a:r>
            <a:r>
              <a:rPr lang="en-GB" sz="1400" dirty="0" smtClean="0">
                <a:solidFill>
                  <a:schemeClr val="accent6">
                    <a:lumMod val="75000"/>
                  </a:schemeClr>
                </a:solidFill>
                <a:latin typeface="Comic Sans MS" pitchFamily="66" charset="0"/>
              </a:rPr>
              <a:t> idea. </a:t>
            </a:r>
          </a:p>
        </p:txBody>
      </p:sp>
      <p:sp>
        <p:nvSpPr>
          <p:cNvPr id="15" name="Rectangle 14"/>
          <p:cNvSpPr/>
          <p:nvPr/>
        </p:nvSpPr>
        <p:spPr>
          <a:xfrm>
            <a:off x="476672" y="4355976"/>
            <a:ext cx="2232248" cy="216024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smtClean="0">
                <a:solidFill>
                  <a:schemeClr val="tx1"/>
                </a:solidFill>
                <a:latin typeface="Comic Sans MS" pitchFamily="66" charset="0"/>
              </a:rPr>
              <a:t>Remember – it should not only be one element (point) of comparison, there should be several points. </a:t>
            </a:r>
          </a:p>
          <a:p>
            <a:endParaRPr lang="en-GB" sz="1200" dirty="0" smtClean="0">
              <a:solidFill>
                <a:schemeClr val="tx1"/>
              </a:solidFill>
              <a:latin typeface="Comic Sans MS" pitchFamily="66" charset="0"/>
            </a:endParaRPr>
          </a:p>
          <a:p>
            <a:r>
              <a:rPr lang="en-GB" sz="1200" dirty="0" smtClean="0">
                <a:solidFill>
                  <a:schemeClr val="tx1"/>
                </a:solidFill>
                <a:latin typeface="Comic Sans MS" pitchFamily="66" charset="0"/>
              </a:rPr>
              <a:t>For example, you wouldn’t compare this to a jail, even though there are crosses on the window,  as it is clearly an expensive place to be.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http://img2.wikia.nocookie.net/__cb20091117152951/logopedia/images/b/b1/TV_2_Norway_1992.png"/>
          <p:cNvPicPr>
            <a:picLocks noChangeAspect="1" noChangeArrowheads="1"/>
          </p:cNvPicPr>
          <p:nvPr/>
        </p:nvPicPr>
        <p:blipFill>
          <a:blip r:embed="rId2" cstate="print"/>
          <a:srcRect/>
          <a:stretch>
            <a:fillRect/>
          </a:stretch>
        </p:blipFill>
        <p:spPr bwMode="auto">
          <a:xfrm>
            <a:off x="411363" y="211044"/>
            <a:ext cx="425349" cy="576064"/>
          </a:xfrm>
          <a:prstGeom prst="rect">
            <a:avLst/>
          </a:prstGeom>
          <a:noFill/>
        </p:spPr>
      </p:pic>
      <p:sp>
        <p:nvSpPr>
          <p:cNvPr id="5" name="TextBox 4"/>
          <p:cNvSpPr txBox="1"/>
          <p:nvPr/>
        </p:nvSpPr>
        <p:spPr>
          <a:xfrm>
            <a:off x="908720" y="263133"/>
            <a:ext cx="5760640" cy="492443"/>
          </a:xfrm>
          <a:prstGeom prst="rect">
            <a:avLst/>
          </a:prstGeom>
          <a:noFill/>
        </p:spPr>
        <p:txBody>
          <a:bodyPr wrap="square" rtlCol="0">
            <a:spAutoFit/>
          </a:bodyPr>
          <a:lstStyle/>
          <a:p>
            <a:r>
              <a:rPr lang="en-GB" sz="1400" b="1" dirty="0" smtClean="0">
                <a:latin typeface="Comic Sans MS" pitchFamily="66" charset="0"/>
              </a:rPr>
              <a:t>Step 2: </a:t>
            </a:r>
            <a:r>
              <a:rPr lang="en-GB" sz="1200" dirty="0" smtClean="0">
                <a:latin typeface="Comic Sans MS" pitchFamily="66" charset="0"/>
              </a:rPr>
              <a:t>Make a plan of </a:t>
            </a:r>
            <a:r>
              <a:rPr lang="en-GB" sz="1200" u="sng" dirty="0" smtClean="0">
                <a:latin typeface="Comic Sans MS" pitchFamily="66" charset="0"/>
              </a:rPr>
              <a:t>all the reasons </a:t>
            </a:r>
            <a:r>
              <a:rPr lang="en-GB" sz="1200" dirty="0" smtClean="0">
                <a:latin typeface="Comic Sans MS" pitchFamily="66" charset="0"/>
              </a:rPr>
              <a:t>why you could compare your original idea to the metaphorical idea. </a:t>
            </a:r>
            <a:endParaRPr lang="en-GB" sz="1400" b="1" dirty="0">
              <a:latin typeface="Comic Sans MS" pitchFamily="66" charset="0"/>
            </a:endParaRPr>
          </a:p>
        </p:txBody>
      </p:sp>
      <p:sp>
        <p:nvSpPr>
          <p:cNvPr id="6" name="Rectangle 5"/>
          <p:cNvSpPr/>
          <p:nvPr/>
        </p:nvSpPr>
        <p:spPr>
          <a:xfrm>
            <a:off x="332656" y="899592"/>
            <a:ext cx="6192688" cy="15121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smtClean="0">
                <a:solidFill>
                  <a:schemeClr val="accent6">
                    <a:lumMod val="75000"/>
                  </a:schemeClr>
                </a:solidFill>
                <a:latin typeface="Comic Sans MS" pitchFamily="66" charset="0"/>
              </a:rPr>
              <a:t>Elements of your comparison </a:t>
            </a:r>
          </a:p>
        </p:txBody>
      </p:sp>
      <p:pic>
        <p:nvPicPr>
          <p:cNvPr id="70660" name="Picture 4" descr="http://imagenes.es.sftcdn.net/es/scrn/303000/303976/bejeweled-3-85.png"/>
          <p:cNvPicPr>
            <a:picLocks noChangeAspect="1" noChangeArrowheads="1"/>
          </p:cNvPicPr>
          <p:nvPr/>
        </p:nvPicPr>
        <p:blipFill>
          <a:blip r:embed="rId3" cstate="print"/>
          <a:srcRect/>
          <a:stretch>
            <a:fillRect/>
          </a:stretch>
        </p:blipFill>
        <p:spPr bwMode="auto">
          <a:xfrm>
            <a:off x="260648" y="2555776"/>
            <a:ext cx="720080" cy="720080"/>
          </a:xfrm>
          <a:prstGeom prst="rect">
            <a:avLst/>
          </a:prstGeom>
          <a:noFill/>
        </p:spPr>
      </p:pic>
      <p:sp>
        <p:nvSpPr>
          <p:cNvPr id="9" name="TextBox 8"/>
          <p:cNvSpPr txBox="1"/>
          <p:nvPr/>
        </p:nvSpPr>
        <p:spPr>
          <a:xfrm>
            <a:off x="980728" y="2555776"/>
            <a:ext cx="5760640" cy="492443"/>
          </a:xfrm>
          <a:prstGeom prst="rect">
            <a:avLst/>
          </a:prstGeom>
          <a:noFill/>
        </p:spPr>
        <p:txBody>
          <a:bodyPr wrap="square" rtlCol="0">
            <a:spAutoFit/>
          </a:bodyPr>
          <a:lstStyle/>
          <a:p>
            <a:r>
              <a:rPr lang="en-GB" sz="1400" b="1" dirty="0" smtClean="0">
                <a:latin typeface="Comic Sans MS" pitchFamily="66" charset="0"/>
              </a:rPr>
              <a:t>Step 3: </a:t>
            </a:r>
            <a:r>
              <a:rPr lang="en-GB" sz="1200" dirty="0" smtClean="0">
                <a:latin typeface="Comic Sans MS" pitchFamily="66" charset="0"/>
              </a:rPr>
              <a:t>Make a word bank of ambitious words that link to both the original idea </a:t>
            </a:r>
            <a:r>
              <a:rPr lang="en-GB" sz="1200" u="sng" dirty="0" smtClean="0">
                <a:latin typeface="Comic Sans MS" pitchFamily="66" charset="0"/>
              </a:rPr>
              <a:t>and</a:t>
            </a:r>
            <a:r>
              <a:rPr lang="en-GB" sz="1200" dirty="0" smtClean="0">
                <a:latin typeface="Comic Sans MS" pitchFamily="66" charset="0"/>
              </a:rPr>
              <a:t> the comparison you are going to use. </a:t>
            </a:r>
            <a:endParaRPr lang="en-GB" sz="1400" b="1" dirty="0">
              <a:latin typeface="Comic Sans MS" pitchFamily="66" charset="0"/>
            </a:endParaRPr>
          </a:p>
        </p:txBody>
      </p:sp>
      <p:sp>
        <p:nvSpPr>
          <p:cNvPr id="10" name="Rectangle 9"/>
          <p:cNvSpPr/>
          <p:nvPr/>
        </p:nvSpPr>
        <p:spPr>
          <a:xfrm>
            <a:off x="332656" y="3419872"/>
            <a:ext cx="6192688" cy="17281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smtClean="0">
                <a:solidFill>
                  <a:schemeClr val="accent6">
                    <a:lumMod val="75000"/>
                  </a:schemeClr>
                </a:solidFill>
                <a:latin typeface="Comic Sans MS" pitchFamily="66" charset="0"/>
              </a:rPr>
              <a:t>Word bank </a:t>
            </a:r>
          </a:p>
        </p:txBody>
      </p:sp>
      <p:pic>
        <p:nvPicPr>
          <p:cNvPr id="70662" name="Picture 6" descr="http://www.brandsoftheworld.com/sites/default/files/4sports.png"/>
          <p:cNvPicPr>
            <a:picLocks noChangeAspect="1" noChangeArrowheads="1"/>
          </p:cNvPicPr>
          <p:nvPr/>
        </p:nvPicPr>
        <p:blipFill>
          <a:blip r:embed="rId4" cstate="print"/>
          <a:srcRect/>
          <a:stretch>
            <a:fillRect/>
          </a:stretch>
        </p:blipFill>
        <p:spPr bwMode="auto">
          <a:xfrm>
            <a:off x="188640" y="5220072"/>
            <a:ext cx="792088" cy="792088"/>
          </a:xfrm>
          <a:prstGeom prst="rect">
            <a:avLst/>
          </a:prstGeom>
          <a:noFill/>
        </p:spPr>
      </p:pic>
      <p:sp>
        <p:nvSpPr>
          <p:cNvPr id="12" name="TextBox 11"/>
          <p:cNvSpPr txBox="1"/>
          <p:nvPr/>
        </p:nvSpPr>
        <p:spPr>
          <a:xfrm>
            <a:off x="908720" y="5292080"/>
            <a:ext cx="5760640" cy="677108"/>
          </a:xfrm>
          <a:prstGeom prst="rect">
            <a:avLst/>
          </a:prstGeom>
          <a:noFill/>
        </p:spPr>
        <p:txBody>
          <a:bodyPr wrap="square" rtlCol="0">
            <a:spAutoFit/>
          </a:bodyPr>
          <a:lstStyle/>
          <a:p>
            <a:r>
              <a:rPr lang="en-GB" sz="1400" b="1" dirty="0" smtClean="0">
                <a:latin typeface="Comic Sans MS" pitchFamily="66" charset="0"/>
              </a:rPr>
              <a:t>Step 4: </a:t>
            </a:r>
            <a:r>
              <a:rPr lang="en-GB" sz="1200" dirty="0" smtClean="0">
                <a:latin typeface="Comic Sans MS" pitchFamily="66" charset="0"/>
              </a:rPr>
              <a:t>Draft your first version of the metaphor. I want you to do this as a complex sentence followed by a compound sentence to ensure that your </a:t>
            </a:r>
            <a:r>
              <a:rPr lang="en-GB" sz="1200" u="sng" dirty="0" smtClean="0">
                <a:latin typeface="Comic Sans MS" pitchFamily="66" charset="0"/>
              </a:rPr>
              <a:t>extending </a:t>
            </a:r>
            <a:r>
              <a:rPr lang="en-GB" sz="1200" dirty="0" smtClean="0">
                <a:latin typeface="Comic Sans MS" pitchFamily="66" charset="0"/>
              </a:rPr>
              <a:t>your idea. </a:t>
            </a:r>
            <a:endParaRPr lang="en-GB" sz="1400" b="1" dirty="0">
              <a:latin typeface="Comic Sans MS" pitchFamily="66" charset="0"/>
            </a:endParaRPr>
          </a:p>
        </p:txBody>
      </p:sp>
      <p:sp>
        <p:nvSpPr>
          <p:cNvPr id="13" name="Rectangle 12"/>
          <p:cNvSpPr/>
          <p:nvPr/>
        </p:nvSpPr>
        <p:spPr>
          <a:xfrm>
            <a:off x="332656" y="6084168"/>
            <a:ext cx="6192688" cy="18722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smtClean="0">
                <a:solidFill>
                  <a:schemeClr val="accent6">
                    <a:lumMod val="75000"/>
                  </a:schemeClr>
                </a:solidFill>
                <a:latin typeface="Comic Sans MS" pitchFamily="66" charset="0"/>
              </a:rPr>
              <a:t>Draft 1 – remember to write it in basic form first and then you can edit your ideas by adding in adjectives from step 3 and additional ideas fro step 2. </a:t>
            </a:r>
          </a:p>
        </p:txBody>
      </p:sp>
      <p:sp>
        <p:nvSpPr>
          <p:cNvPr id="14" name="TextBox 13"/>
          <p:cNvSpPr txBox="1"/>
          <p:nvPr/>
        </p:nvSpPr>
        <p:spPr>
          <a:xfrm>
            <a:off x="332656" y="8071356"/>
            <a:ext cx="6525344" cy="738664"/>
          </a:xfrm>
          <a:prstGeom prst="rect">
            <a:avLst/>
          </a:prstGeom>
          <a:noFill/>
        </p:spPr>
        <p:txBody>
          <a:bodyPr wrap="square" rtlCol="0">
            <a:spAutoFit/>
          </a:bodyPr>
          <a:lstStyle/>
          <a:p>
            <a:r>
              <a:rPr lang="en-GB" sz="1400" b="1" dirty="0" smtClean="0">
                <a:latin typeface="Comic Sans MS" pitchFamily="66" charset="0"/>
              </a:rPr>
              <a:t>Completed metaphor: ______________________________________</a:t>
            </a:r>
          </a:p>
          <a:p>
            <a:r>
              <a:rPr lang="en-GB" sz="1400" b="1" dirty="0" smtClean="0">
                <a:latin typeface="Comic Sans MS" pitchFamily="66" charset="0"/>
              </a:rPr>
              <a:t>_______________________________________________________</a:t>
            </a:r>
          </a:p>
          <a:p>
            <a:r>
              <a:rPr lang="en-GB" sz="1400" b="1" dirty="0" smtClean="0">
                <a:latin typeface="Comic Sans MS" pitchFamily="66" charset="0"/>
              </a:rPr>
              <a:t>_______________________________________________________</a:t>
            </a:r>
            <a:endParaRPr lang="en-GB" sz="1400" b="1" dirty="0">
              <a:latin typeface="Comic Sans MS" pitchFamily="66"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http://theperfectdesign.com/blog/wp-content/uploads/2010/01/Repeat-Business-ThePerfectDesign-300x300.jpg"/>
          <p:cNvPicPr>
            <a:picLocks noChangeAspect="1" noChangeArrowheads="1"/>
          </p:cNvPicPr>
          <p:nvPr/>
        </p:nvPicPr>
        <p:blipFill>
          <a:blip r:embed="rId2" cstate="print"/>
          <a:srcRect/>
          <a:stretch>
            <a:fillRect/>
          </a:stretch>
        </p:blipFill>
        <p:spPr bwMode="auto">
          <a:xfrm>
            <a:off x="152128" y="35496"/>
            <a:ext cx="1080120" cy="1080120"/>
          </a:xfrm>
          <a:prstGeom prst="rect">
            <a:avLst/>
          </a:prstGeom>
          <a:noFill/>
        </p:spPr>
      </p:pic>
      <p:sp>
        <p:nvSpPr>
          <p:cNvPr id="5" name="TextBox 4"/>
          <p:cNvSpPr txBox="1"/>
          <p:nvPr/>
        </p:nvSpPr>
        <p:spPr>
          <a:xfrm>
            <a:off x="1340768" y="179512"/>
            <a:ext cx="5184576" cy="584775"/>
          </a:xfrm>
          <a:prstGeom prst="rect">
            <a:avLst/>
          </a:prstGeom>
          <a:noFill/>
        </p:spPr>
        <p:txBody>
          <a:bodyPr wrap="square" rtlCol="0">
            <a:spAutoFit/>
          </a:bodyPr>
          <a:lstStyle/>
          <a:p>
            <a:r>
              <a:rPr lang="en-GB" sz="1600" dirty="0" smtClean="0">
                <a:latin typeface="Comic Sans MS" pitchFamily="66" charset="0"/>
              </a:rPr>
              <a:t>Repeat these four steps again to create another extended metaphor. </a:t>
            </a:r>
            <a:endParaRPr lang="en-GB" sz="1600" dirty="0">
              <a:latin typeface="Comic Sans MS" pitchFamily="66" charset="0"/>
            </a:endParaRPr>
          </a:p>
        </p:txBody>
      </p:sp>
      <p:sp>
        <p:nvSpPr>
          <p:cNvPr id="6" name="Rectangle 5"/>
          <p:cNvSpPr/>
          <p:nvPr/>
        </p:nvSpPr>
        <p:spPr>
          <a:xfrm>
            <a:off x="332656" y="1115616"/>
            <a:ext cx="6192688" cy="156841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sz="1400" dirty="0" smtClean="0">
              <a:solidFill>
                <a:schemeClr val="accent6">
                  <a:lumMod val="75000"/>
                </a:schemeClr>
              </a:solidFill>
              <a:latin typeface="Comic Sans MS" pitchFamily="66" charset="0"/>
            </a:endParaRPr>
          </a:p>
        </p:txBody>
      </p:sp>
      <p:pic>
        <p:nvPicPr>
          <p:cNvPr id="7" name="Picture 8" descr="http://advancedgraphics.com/wp-content/uploads/2013/08/854-NB-Number-1.jpg"/>
          <p:cNvPicPr>
            <a:picLocks noChangeAspect="1" noChangeArrowheads="1"/>
          </p:cNvPicPr>
          <p:nvPr/>
        </p:nvPicPr>
        <p:blipFill>
          <a:blip r:embed="rId3" cstate="print"/>
          <a:srcRect/>
          <a:stretch>
            <a:fillRect/>
          </a:stretch>
        </p:blipFill>
        <p:spPr bwMode="auto">
          <a:xfrm>
            <a:off x="359450" y="1187624"/>
            <a:ext cx="405254" cy="432048"/>
          </a:xfrm>
          <a:prstGeom prst="rect">
            <a:avLst/>
          </a:prstGeom>
          <a:noFill/>
        </p:spPr>
      </p:pic>
      <p:sp>
        <p:nvSpPr>
          <p:cNvPr id="8" name="Rectangle 7"/>
          <p:cNvSpPr/>
          <p:nvPr/>
        </p:nvSpPr>
        <p:spPr>
          <a:xfrm>
            <a:off x="332656" y="2843808"/>
            <a:ext cx="6192688" cy="156841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sz="1400" dirty="0" smtClean="0">
              <a:solidFill>
                <a:schemeClr val="accent6">
                  <a:lumMod val="75000"/>
                </a:schemeClr>
              </a:solidFill>
              <a:latin typeface="Comic Sans MS" pitchFamily="66" charset="0"/>
            </a:endParaRPr>
          </a:p>
        </p:txBody>
      </p:sp>
      <p:sp>
        <p:nvSpPr>
          <p:cNvPr id="9" name="Rectangle 8"/>
          <p:cNvSpPr/>
          <p:nvPr/>
        </p:nvSpPr>
        <p:spPr>
          <a:xfrm>
            <a:off x="332656" y="4560478"/>
            <a:ext cx="6192688" cy="156841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sz="1400" dirty="0" smtClean="0">
              <a:solidFill>
                <a:schemeClr val="accent6">
                  <a:lumMod val="75000"/>
                </a:schemeClr>
              </a:solidFill>
              <a:latin typeface="Comic Sans MS" pitchFamily="66" charset="0"/>
            </a:endParaRPr>
          </a:p>
        </p:txBody>
      </p:sp>
      <p:sp>
        <p:nvSpPr>
          <p:cNvPr id="10" name="Rectangle 9"/>
          <p:cNvSpPr/>
          <p:nvPr/>
        </p:nvSpPr>
        <p:spPr>
          <a:xfrm>
            <a:off x="332656" y="6238794"/>
            <a:ext cx="6192688" cy="156841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sz="1400" dirty="0" smtClean="0">
              <a:solidFill>
                <a:schemeClr val="accent6">
                  <a:lumMod val="75000"/>
                </a:schemeClr>
              </a:solidFill>
              <a:latin typeface="Comic Sans MS" pitchFamily="66" charset="0"/>
            </a:endParaRPr>
          </a:p>
        </p:txBody>
      </p:sp>
      <p:sp>
        <p:nvSpPr>
          <p:cNvPr id="11" name="TextBox 10"/>
          <p:cNvSpPr txBox="1"/>
          <p:nvPr/>
        </p:nvSpPr>
        <p:spPr>
          <a:xfrm>
            <a:off x="332656" y="8071356"/>
            <a:ext cx="6525344" cy="738664"/>
          </a:xfrm>
          <a:prstGeom prst="rect">
            <a:avLst/>
          </a:prstGeom>
          <a:noFill/>
        </p:spPr>
        <p:txBody>
          <a:bodyPr wrap="square" rtlCol="0">
            <a:spAutoFit/>
          </a:bodyPr>
          <a:lstStyle/>
          <a:p>
            <a:r>
              <a:rPr lang="en-GB" sz="1400" b="1" dirty="0" smtClean="0">
                <a:latin typeface="Comic Sans MS" pitchFamily="66" charset="0"/>
              </a:rPr>
              <a:t>Completed metaphor: ______________________________________</a:t>
            </a:r>
          </a:p>
          <a:p>
            <a:r>
              <a:rPr lang="en-GB" sz="1400" b="1" dirty="0" smtClean="0">
                <a:latin typeface="Comic Sans MS" pitchFamily="66" charset="0"/>
              </a:rPr>
              <a:t>_______________________________________________________</a:t>
            </a:r>
          </a:p>
          <a:p>
            <a:r>
              <a:rPr lang="en-GB" sz="1400" b="1" dirty="0" smtClean="0">
                <a:latin typeface="Comic Sans MS" pitchFamily="66" charset="0"/>
              </a:rPr>
              <a:t>_______________________________________________________</a:t>
            </a:r>
            <a:endParaRPr lang="en-GB" sz="1400" b="1" dirty="0">
              <a:latin typeface="Comic Sans MS" pitchFamily="66" charset="0"/>
            </a:endParaRPr>
          </a:p>
        </p:txBody>
      </p:sp>
      <p:pic>
        <p:nvPicPr>
          <p:cNvPr id="12" name="Picture 2" descr="http://img2.wikia.nocookie.net/__cb20091117152951/logopedia/images/b/b1/TV_2_Norway_1992.png"/>
          <p:cNvPicPr>
            <a:picLocks noChangeAspect="1" noChangeArrowheads="1"/>
          </p:cNvPicPr>
          <p:nvPr/>
        </p:nvPicPr>
        <p:blipFill>
          <a:blip r:embed="rId4" cstate="print"/>
          <a:srcRect/>
          <a:stretch>
            <a:fillRect/>
          </a:stretch>
        </p:blipFill>
        <p:spPr bwMode="auto">
          <a:xfrm>
            <a:off x="389450" y="2900050"/>
            <a:ext cx="319012" cy="432048"/>
          </a:xfrm>
          <a:prstGeom prst="rect">
            <a:avLst/>
          </a:prstGeom>
          <a:noFill/>
        </p:spPr>
      </p:pic>
      <p:pic>
        <p:nvPicPr>
          <p:cNvPr id="13" name="Picture 4" descr="http://imagenes.es.sftcdn.net/es/scrn/303000/303976/bejeweled-3-85.png"/>
          <p:cNvPicPr>
            <a:picLocks noChangeAspect="1" noChangeArrowheads="1"/>
          </p:cNvPicPr>
          <p:nvPr/>
        </p:nvPicPr>
        <p:blipFill>
          <a:blip r:embed="rId5" cstate="print"/>
          <a:srcRect/>
          <a:stretch>
            <a:fillRect/>
          </a:stretch>
        </p:blipFill>
        <p:spPr bwMode="auto">
          <a:xfrm>
            <a:off x="364188" y="4603532"/>
            <a:ext cx="504056" cy="504056"/>
          </a:xfrm>
          <a:prstGeom prst="rect">
            <a:avLst/>
          </a:prstGeom>
          <a:noFill/>
        </p:spPr>
      </p:pic>
      <p:pic>
        <p:nvPicPr>
          <p:cNvPr id="14" name="Picture 6" descr="http://www.brandsoftheworld.com/sites/default/files/4sports.png"/>
          <p:cNvPicPr>
            <a:picLocks noChangeAspect="1" noChangeArrowheads="1"/>
          </p:cNvPicPr>
          <p:nvPr/>
        </p:nvPicPr>
        <p:blipFill>
          <a:blip r:embed="rId6" cstate="print"/>
          <a:srcRect/>
          <a:stretch>
            <a:fillRect/>
          </a:stretch>
        </p:blipFill>
        <p:spPr bwMode="auto">
          <a:xfrm>
            <a:off x="332656" y="6228184"/>
            <a:ext cx="648072" cy="648072"/>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xmlns="" val="3207904171"/>
              </p:ext>
            </p:extLst>
          </p:nvPr>
        </p:nvGraphicFramePr>
        <p:xfrm>
          <a:off x="332656" y="1399262"/>
          <a:ext cx="6336704" cy="1711570"/>
        </p:xfrm>
        <a:graphic>
          <a:graphicData uri="http://schemas.openxmlformats.org/drawingml/2006/table">
            <a:tbl>
              <a:tblPr firstRow="1" bandRow="1">
                <a:tableStyleId>{5C22544A-7EE6-4342-B048-85BDC9FD1C3A}</a:tableStyleId>
              </a:tblPr>
              <a:tblGrid>
                <a:gridCol w="3168352"/>
                <a:gridCol w="3168352"/>
              </a:tblGrid>
              <a:tr h="342314">
                <a:tc>
                  <a:txBody>
                    <a:bodyPr/>
                    <a:lstStyle/>
                    <a:p>
                      <a:r>
                        <a:rPr lang="en-GB" sz="1300" dirty="0" smtClean="0">
                          <a:solidFill>
                            <a:schemeClr val="tx1"/>
                          </a:solidFill>
                          <a:latin typeface="Comic Sans MS" pitchFamily="66" charset="0"/>
                        </a:rPr>
                        <a:t>          </a:t>
                      </a:r>
                      <a:r>
                        <a:rPr lang="en-GB" sz="1300" baseline="0" dirty="0" smtClean="0">
                          <a:solidFill>
                            <a:schemeClr val="tx1"/>
                          </a:solidFill>
                          <a:latin typeface="Comic Sans MS" pitchFamily="66" charset="0"/>
                        </a:rPr>
                        <a:t> </a:t>
                      </a:r>
                      <a:r>
                        <a:rPr lang="en-GB" sz="1300" dirty="0" smtClean="0">
                          <a:solidFill>
                            <a:schemeClr val="tx1"/>
                          </a:solidFill>
                          <a:latin typeface="Comic Sans MS" pitchFamily="66" charset="0"/>
                        </a:rPr>
                        <a:t>Definition </a:t>
                      </a:r>
                      <a:endParaRPr lang="en-GB" sz="1300" dirty="0">
                        <a:solidFill>
                          <a:schemeClr val="tx1"/>
                        </a:solidFill>
                        <a:latin typeface="Comic Sans MS" pitchFamily="66" charset="0"/>
                      </a:endParaRPr>
                    </a:p>
                  </a:txBody>
                  <a:tcPr marT="42203" marB="42203">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B w="12700" cap="flat" cmpd="sng" algn="ctr">
                      <a:solidFill>
                        <a:schemeClr val="tx1"/>
                      </a:solidFill>
                      <a:prstDash val="solid"/>
                      <a:round/>
                      <a:headEnd type="none" w="med" len="med"/>
                      <a:tailEnd type="none" w="med" len="med"/>
                    </a:lnB>
                    <a:solidFill>
                      <a:schemeClr val="bg1"/>
                    </a:solidFill>
                  </a:tcPr>
                </a:tc>
              </a:tr>
              <a:tr h="342314">
                <a:tc>
                  <a:txBody>
                    <a:bodyPr/>
                    <a:lstStyle/>
                    <a:p>
                      <a:endParaRPr lang="en-GB" sz="130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r>
                        <a:rPr lang="en-GB" sz="1300" dirty="0" smtClean="0">
                          <a:solidFill>
                            <a:schemeClr val="tx1"/>
                          </a:solidFill>
                          <a:latin typeface="Comic Sans MS" pitchFamily="66" charset="0"/>
                        </a:rPr>
                        <a:t>Sentence</a:t>
                      </a:r>
                      <a:r>
                        <a:rPr lang="en-GB" sz="1300" baseline="0" dirty="0" smtClean="0">
                          <a:solidFill>
                            <a:schemeClr val="tx1"/>
                          </a:solidFill>
                          <a:latin typeface="Comic Sans MS" pitchFamily="66" charset="0"/>
                        </a:rPr>
                        <a:t> (using your word): </a:t>
                      </a:r>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endParaRPr lang="en-GB" sz="130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Rectangle 4"/>
          <p:cNvSpPr/>
          <p:nvPr/>
        </p:nvSpPr>
        <p:spPr>
          <a:xfrm>
            <a:off x="332656" y="774450"/>
            <a:ext cx="828092" cy="897330"/>
          </a:xfrm>
          <a:prstGeom prst="rect">
            <a:avLst/>
          </a:prstGeom>
          <a:solidFill>
            <a:schemeClr val="bg1"/>
          </a:solidFill>
          <a:ln w="3810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smtClean="0">
                <a:solidFill>
                  <a:srgbClr val="FF0000"/>
                </a:solidFill>
                <a:latin typeface="Comic Sans MS" pitchFamily="66" charset="0"/>
              </a:rPr>
              <a:t>U</a:t>
            </a:r>
            <a:endParaRPr lang="en-GB" sz="6600" dirty="0">
              <a:solidFill>
                <a:srgbClr val="FF0000"/>
              </a:solidFill>
              <a:latin typeface="Comic Sans MS" pitchFamily="66" charset="0"/>
            </a:endParaRPr>
          </a:p>
        </p:txBody>
      </p:sp>
      <p:sp>
        <p:nvSpPr>
          <p:cNvPr id="7" name="TextBox 6"/>
          <p:cNvSpPr txBox="1"/>
          <p:nvPr/>
        </p:nvSpPr>
        <p:spPr>
          <a:xfrm>
            <a:off x="332662" y="442107"/>
            <a:ext cx="828091" cy="307777"/>
          </a:xfrm>
          <a:prstGeom prst="rect">
            <a:avLst/>
          </a:prstGeom>
          <a:noFill/>
        </p:spPr>
        <p:txBody>
          <a:bodyPr wrap="square" rtlCol="0">
            <a:spAutoFit/>
          </a:bodyPr>
          <a:lstStyle/>
          <a:p>
            <a:pPr algn="ctr"/>
            <a:r>
              <a:rPr lang="en-GB" sz="1400" dirty="0" smtClean="0">
                <a:solidFill>
                  <a:srgbClr val="FF0000"/>
                </a:solidFill>
                <a:latin typeface="Comic Sans MS" pitchFamily="66" charset="0"/>
              </a:rPr>
              <a:t>Letter </a:t>
            </a:r>
            <a:endParaRPr lang="en-GB" sz="1400" dirty="0">
              <a:solidFill>
                <a:srgbClr val="FF0000"/>
              </a:solidFill>
              <a:latin typeface="Comic Sans MS" pitchFamily="66" charset="0"/>
            </a:endParaRPr>
          </a:p>
        </p:txBody>
      </p:sp>
      <p:sp>
        <p:nvSpPr>
          <p:cNvPr id="9" name="Rectangle 8"/>
          <p:cNvSpPr/>
          <p:nvPr/>
        </p:nvSpPr>
        <p:spPr>
          <a:xfrm>
            <a:off x="1384014" y="726207"/>
            <a:ext cx="5285346" cy="496908"/>
          </a:xfrm>
          <a:prstGeom prst="rect">
            <a:avLst/>
          </a:prstGeom>
          <a:noFill/>
          <a:ln w="38100">
            <a:solidFill>
              <a:srgbClr val="00B0F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2564904" y="251520"/>
            <a:ext cx="2930705" cy="461665"/>
          </a:xfrm>
          <a:prstGeom prst="rect">
            <a:avLst/>
          </a:prstGeom>
          <a:noFill/>
        </p:spPr>
        <p:txBody>
          <a:bodyPr wrap="square" rtlCol="0">
            <a:spAutoFit/>
          </a:bodyPr>
          <a:lstStyle/>
          <a:p>
            <a:pPr algn="ctr"/>
            <a:r>
              <a:rPr lang="en-GB" sz="2400" dirty="0" smtClean="0">
                <a:solidFill>
                  <a:srgbClr val="00B0F0"/>
                </a:solidFill>
                <a:latin typeface="Comic Sans MS" pitchFamily="66" charset="0"/>
              </a:rPr>
              <a:t>Word (Adjective)</a:t>
            </a:r>
            <a:endParaRPr lang="en-GB" sz="2400" dirty="0">
              <a:solidFill>
                <a:srgbClr val="00B0F0"/>
              </a:solidFill>
              <a:latin typeface="Comic Sans MS" pitchFamily="66" charset="0"/>
            </a:endParaRPr>
          </a:p>
        </p:txBody>
      </p:sp>
      <p:sp>
        <p:nvSpPr>
          <p:cNvPr id="12" name="Rectangle 11"/>
          <p:cNvSpPr/>
          <p:nvPr/>
        </p:nvSpPr>
        <p:spPr>
          <a:xfrm>
            <a:off x="332659" y="3233800"/>
            <a:ext cx="2952327" cy="1129972"/>
          </a:xfrm>
          <a:prstGeom prst="rect">
            <a:avLst/>
          </a:prstGeom>
          <a:noFill/>
          <a:ln w="38100">
            <a:solidFill>
              <a:srgbClr val="00B0F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dirty="0" smtClean="0">
                <a:solidFill>
                  <a:srgbClr val="00B0F0"/>
                </a:solidFill>
                <a:latin typeface="Comic Sans MS" pitchFamily="66" charset="0"/>
              </a:rPr>
              <a:t>Synonyms</a:t>
            </a:r>
            <a:endParaRPr lang="en-GB" sz="1200" b="1" dirty="0">
              <a:solidFill>
                <a:srgbClr val="00B0F0"/>
              </a:solidFill>
              <a:latin typeface="Comic Sans MS" pitchFamily="66" charset="0"/>
            </a:endParaRPr>
          </a:p>
        </p:txBody>
      </p:sp>
      <p:sp>
        <p:nvSpPr>
          <p:cNvPr id="13" name="Rectangle 12"/>
          <p:cNvSpPr/>
          <p:nvPr/>
        </p:nvSpPr>
        <p:spPr>
          <a:xfrm>
            <a:off x="3645024" y="3233800"/>
            <a:ext cx="3024336" cy="1129972"/>
          </a:xfrm>
          <a:prstGeom prst="rect">
            <a:avLst/>
          </a:prstGeom>
          <a:noFill/>
          <a:ln w="38100">
            <a:solidFill>
              <a:srgbClr val="7030A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dirty="0" smtClean="0">
                <a:solidFill>
                  <a:srgbClr val="7030A0"/>
                </a:solidFill>
                <a:latin typeface="Comic Sans MS" pitchFamily="66" charset="0"/>
              </a:rPr>
              <a:t>Antonyms</a:t>
            </a:r>
            <a:endParaRPr lang="en-GB" sz="1200" b="1" dirty="0">
              <a:solidFill>
                <a:srgbClr val="7030A0"/>
              </a:solidFill>
              <a:latin typeface="Comic Sans MS" pitchFamily="66" charset="0"/>
            </a:endParaRPr>
          </a:p>
        </p:txBody>
      </p:sp>
      <p:graphicFrame>
        <p:nvGraphicFramePr>
          <p:cNvPr id="14" name="Table 13"/>
          <p:cNvGraphicFramePr>
            <a:graphicFrameLocks noGrp="1"/>
          </p:cNvGraphicFramePr>
          <p:nvPr>
            <p:extLst>
              <p:ext uri="{D42A27DB-BD31-4B8C-83A1-F6EECF244321}">
                <p14:modId xmlns:p14="http://schemas.microsoft.com/office/powerpoint/2010/main" xmlns="" val="1197969782"/>
              </p:ext>
            </p:extLst>
          </p:nvPr>
        </p:nvGraphicFramePr>
        <p:xfrm>
          <a:off x="332656" y="5985618"/>
          <a:ext cx="6336704" cy="1711570"/>
        </p:xfrm>
        <a:graphic>
          <a:graphicData uri="http://schemas.openxmlformats.org/drawingml/2006/table">
            <a:tbl>
              <a:tblPr firstRow="1" bandRow="1">
                <a:tableStyleId>{5C22544A-7EE6-4342-B048-85BDC9FD1C3A}</a:tableStyleId>
              </a:tblPr>
              <a:tblGrid>
                <a:gridCol w="3168352"/>
                <a:gridCol w="3168352"/>
              </a:tblGrid>
              <a:tr h="342314">
                <a:tc>
                  <a:txBody>
                    <a:bodyPr/>
                    <a:lstStyle/>
                    <a:p>
                      <a:r>
                        <a:rPr lang="en-GB" sz="1300" dirty="0" smtClean="0">
                          <a:solidFill>
                            <a:schemeClr val="tx1"/>
                          </a:solidFill>
                          <a:latin typeface="Comic Sans MS" pitchFamily="66" charset="0"/>
                        </a:rPr>
                        <a:t>          </a:t>
                      </a:r>
                      <a:r>
                        <a:rPr lang="en-GB" sz="1300" baseline="0" dirty="0" smtClean="0">
                          <a:solidFill>
                            <a:schemeClr val="tx1"/>
                          </a:solidFill>
                          <a:latin typeface="Comic Sans MS" pitchFamily="66" charset="0"/>
                        </a:rPr>
                        <a:t> </a:t>
                      </a:r>
                      <a:r>
                        <a:rPr lang="en-GB" sz="1300" dirty="0" smtClean="0">
                          <a:solidFill>
                            <a:schemeClr val="tx1"/>
                          </a:solidFill>
                          <a:latin typeface="Comic Sans MS" pitchFamily="66" charset="0"/>
                        </a:rPr>
                        <a:t>Definition </a:t>
                      </a:r>
                      <a:endParaRPr lang="en-GB" sz="1300" dirty="0">
                        <a:solidFill>
                          <a:schemeClr val="tx1"/>
                        </a:solidFill>
                        <a:latin typeface="Comic Sans MS" pitchFamily="66" charset="0"/>
                      </a:endParaRPr>
                    </a:p>
                  </a:txBody>
                  <a:tcPr marT="42203" marB="42203">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B w="12700" cap="flat" cmpd="sng" algn="ctr">
                      <a:solidFill>
                        <a:schemeClr val="tx1"/>
                      </a:solidFill>
                      <a:prstDash val="solid"/>
                      <a:round/>
                      <a:headEnd type="none" w="med" len="med"/>
                      <a:tailEnd type="none" w="med" len="med"/>
                    </a:lnB>
                    <a:solidFill>
                      <a:schemeClr val="bg1"/>
                    </a:solidFill>
                  </a:tcPr>
                </a:tc>
              </a:tr>
              <a:tr h="342314">
                <a:tc>
                  <a:txBody>
                    <a:bodyPr/>
                    <a:lstStyle/>
                    <a:p>
                      <a:endParaRPr lang="en-GB" sz="130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r>
                        <a:rPr lang="en-GB" sz="1300" dirty="0" smtClean="0">
                          <a:solidFill>
                            <a:schemeClr val="tx1"/>
                          </a:solidFill>
                          <a:latin typeface="Comic Sans MS" pitchFamily="66" charset="0"/>
                        </a:rPr>
                        <a:t>Sentence</a:t>
                      </a:r>
                      <a:r>
                        <a:rPr lang="en-GB" sz="1300" baseline="0" dirty="0" smtClean="0">
                          <a:solidFill>
                            <a:schemeClr val="tx1"/>
                          </a:solidFill>
                          <a:latin typeface="Comic Sans MS" pitchFamily="66" charset="0"/>
                        </a:rPr>
                        <a:t> (using your word): </a:t>
                      </a:r>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endParaRPr lang="en-GB" sz="130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5" name="Rectangle 14"/>
          <p:cNvSpPr/>
          <p:nvPr/>
        </p:nvSpPr>
        <p:spPr>
          <a:xfrm>
            <a:off x="332656" y="5360805"/>
            <a:ext cx="828092" cy="897330"/>
          </a:xfrm>
          <a:prstGeom prst="rect">
            <a:avLst/>
          </a:prstGeom>
          <a:solidFill>
            <a:schemeClr val="bg1"/>
          </a:solidFill>
          <a:ln w="3810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smtClean="0">
                <a:solidFill>
                  <a:srgbClr val="FF0000"/>
                </a:solidFill>
                <a:latin typeface="Comic Sans MS" pitchFamily="66" charset="0"/>
              </a:rPr>
              <a:t>V</a:t>
            </a:r>
            <a:endParaRPr lang="en-GB" sz="6600" dirty="0">
              <a:solidFill>
                <a:srgbClr val="FF0000"/>
              </a:solidFill>
              <a:latin typeface="Comic Sans MS" pitchFamily="66" charset="0"/>
            </a:endParaRPr>
          </a:p>
        </p:txBody>
      </p:sp>
      <p:sp>
        <p:nvSpPr>
          <p:cNvPr id="16" name="TextBox 15"/>
          <p:cNvSpPr txBox="1"/>
          <p:nvPr/>
        </p:nvSpPr>
        <p:spPr>
          <a:xfrm>
            <a:off x="332662" y="5028463"/>
            <a:ext cx="828091" cy="307777"/>
          </a:xfrm>
          <a:prstGeom prst="rect">
            <a:avLst/>
          </a:prstGeom>
          <a:noFill/>
        </p:spPr>
        <p:txBody>
          <a:bodyPr wrap="square" rtlCol="0">
            <a:spAutoFit/>
          </a:bodyPr>
          <a:lstStyle/>
          <a:p>
            <a:pPr algn="ctr"/>
            <a:r>
              <a:rPr lang="en-GB" sz="1400" dirty="0" smtClean="0">
                <a:solidFill>
                  <a:srgbClr val="FF0000"/>
                </a:solidFill>
                <a:latin typeface="Comic Sans MS" pitchFamily="66" charset="0"/>
              </a:rPr>
              <a:t>Letter </a:t>
            </a:r>
            <a:endParaRPr lang="en-GB" sz="1400" dirty="0">
              <a:solidFill>
                <a:srgbClr val="FF0000"/>
              </a:solidFill>
              <a:latin typeface="Comic Sans MS" pitchFamily="66" charset="0"/>
            </a:endParaRPr>
          </a:p>
        </p:txBody>
      </p:sp>
      <p:sp>
        <p:nvSpPr>
          <p:cNvPr id="17" name="Rectangle 16"/>
          <p:cNvSpPr/>
          <p:nvPr/>
        </p:nvSpPr>
        <p:spPr>
          <a:xfrm>
            <a:off x="1384014" y="5312565"/>
            <a:ext cx="5285346" cy="496908"/>
          </a:xfrm>
          <a:prstGeom prst="rect">
            <a:avLst/>
          </a:prstGeom>
          <a:noFill/>
          <a:ln w="38100">
            <a:solidFill>
              <a:srgbClr val="00B0F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2132856" y="4904347"/>
            <a:ext cx="3578777" cy="461665"/>
          </a:xfrm>
          <a:prstGeom prst="rect">
            <a:avLst/>
          </a:prstGeom>
          <a:noFill/>
        </p:spPr>
        <p:txBody>
          <a:bodyPr wrap="square" rtlCol="0">
            <a:spAutoFit/>
          </a:bodyPr>
          <a:lstStyle/>
          <a:p>
            <a:pPr algn="ctr"/>
            <a:r>
              <a:rPr lang="en-GB" sz="2400" dirty="0" smtClean="0">
                <a:solidFill>
                  <a:srgbClr val="00B0F0"/>
                </a:solidFill>
                <a:latin typeface="Comic Sans MS" pitchFamily="66" charset="0"/>
              </a:rPr>
              <a:t>Word (Adjective) </a:t>
            </a:r>
            <a:endParaRPr lang="en-GB" sz="2400" dirty="0">
              <a:solidFill>
                <a:srgbClr val="00B0F0"/>
              </a:solidFill>
              <a:latin typeface="Comic Sans MS" pitchFamily="66" charset="0"/>
            </a:endParaRPr>
          </a:p>
        </p:txBody>
      </p:sp>
      <p:sp>
        <p:nvSpPr>
          <p:cNvPr id="19" name="Rectangle 18"/>
          <p:cNvSpPr/>
          <p:nvPr/>
        </p:nvSpPr>
        <p:spPr>
          <a:xfrm>
            <a:off x="332659" y="7820155"/>
            <a:ext cx="2952327" cy="1129972"/>
          </a:xfrm>
          <a:prstGeom prst="rect">
            <a:avLst/>
          </a:prstGeom>
          <a:noFill/>
          <a:ln w="38100">
            <a:solidFill>
              <a:srgbClr val="00B0F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dirty="0" smtClean="0">
                <a:solidFill>
                  <a:srgbClr val="00B0F0"/>
                </a:solidFill>
                <a:latin typeface="Comic Sans MS" pitchFamily="66" charset="0"/>
              </a:rPr>
              <a:t>Synonyms</a:t>
            </a:r>
            <a:endParaRPr lang="en-GB" sz="1200" b="1" dirty="0">
              <a:solidFill>
                <a:srgbClr val="00B0F0"/>
              </a:solidFill>
              <a:latin typeface="Comic Sans MS" pitchFamily="66" charset="0"/>
            </a:endParaRPr>
          </a:p>
        </p:txBody>
      </p:sp>
      <p:sp>
        <p:nvSpPr>
          <p:cNvPr id="20" name="Rectangle 19"/>
          <p:cNvSpPr/>
          <p:nvPr/>
        </p:nvSpPr>
        <p:spPr>
          <a:xfrm>
            <a:off x="3645024" y="7820155"/>
            <a:ext cx="3024336" cy="1129972"/>
          </a:xfrm>
          <a:prstGeom prst="rect">
            <a:avLst/>
          </a:prstGeom>
          <a:noFill/>
          <a:ln w="38100">
            <a:solidFill>
              <a:srgbClr val="7030A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dirty="0" smtClean="0">
                <a:solidFill>
                  <a:srgbClr val="7030A0"/>
                </a:solidFill>
                <a:latin typeface="Comic Sans MS" pitchFamily="66" charset="0"/>
              </a:rPr>
              <a:t>Antonyms</a:t>
            </a:r>
            <a:endParaRPr lang="en-GB" sz="1200" b="1" dirty="0">
              <a:solidFill>
                <a:srgbClr val="7030A0"/>
              </a:solidFill>
              <a:latin typeface="Comic Sans MS" pitchFamily="66" charset="0"/>
            </a:endParaRPr>
          </a:p>
        </p:txBody>
      </p:sp>
    </p:spTree>
    <p:extLst>
      <p:ext uri="{BB962C8B-B14F-4D97-AF65-F5344CB8AC3E}">
        <p14:creationId xmlns:p14="http://schemas.microsoft.com/office/powerpoint/2010/main" xmlns="" val="36273277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0652" y="179514"/>
            <a:ext cx="4946425" cy="1138773"/>
          </a:xfrm>
          <a:prstGeom prst="rect">
            <a:avLst/>
          </a:prstGeom>
          <a:noFill/>
        </p:spPr>
        <p:txBody>
          <a:bodyPr wrap="square" rtlCol="0">
            <a:spAutoFit/>
          </a:bodyPr>
          <a:lstStyle/>
          <a:p>
            <a:r>
              <a:rPr lang="en-GB" i="1" dirty="0" smtClean="0">
                <a:solidFill>
                  <a:srgbClr val="00B0F0"/>
                </a:solidFill>
                <a:latin typeface="Comic Sans MS" pitchFamily="66" charset="0"/>
              </a:rPr>
              <a:t>Alice in Wonderland  </a:t>
            </a:r>
            <a:r>
              <a:rPr lang="en-GB" dirty="0" smtClean="0">
                <a:solidFill>
                  <a:srgbClr val="00B0F0"/>
                </a:solidFill>
                <a:latin typeface="Comic Sans MS" pitchFamily="66" charset="0"/>
              </a:rPr>
              <a:t>by Lewis Carol </a:t>
            </a:r>
          </a:p>
          <a:p>
            <a:endParaRPr lang="en-GB" dirty="0" smtClean="0">
              <a:solidFill>
                <a:srgbClr val="00B0F0"/>
              </a:solidFill>
              <a:latin typeface="Comic Sans MS" pitchFamily="66" charset="0"/>
            </a:endParaRPr>
          </a:p>
          <a:p>
            <a:r>
              <a:rPr lang="en-GB" sz="1600" dirty="0" smtClean="0">
                <a:solidFill>
                  <a:srgbClr val="7030A0"/>
                </a:solidFill>
                <a:latin typeface="Comic Sans MS" pitchFamily="66" charset="0"/>
              </a:rPr>
              <a:t>Reading comprehension : Read the extract and answer the questions in as much detail as possible. </a:t>
            </a:r>
            <a:endParaRPr lang="en-GB" sz="1600" dirty="0">
              <a:solidFill>
                <a:srgbClr val="7030A0"/>
              </a:solidFill>
              <a:latin typeface="Comic Sans MS" pitchFamily="66" charset="0"/>
            </a:endParaRPr>
          </a:p>
        </p:txBody>
      </p:sp>
      <p:sp>
        <p:nvSpPr>
          <p:cNvPr id="4" name="Rectangle 3"/>
          <p:cNvSpPr/>
          <p:nvPr/>
        </p:nvSpPr>
        <p:spPr>
          <a:xfrm>
            <a:off x="260652" y="1341502"/>
            <a:ext cx="6493714" cy="7294305"/>
          </a:xfrm>
          <a:prstGeom prst="rect">
            <a:avLst/>
          </a:prstGeom>
        </p:spPr>
        <p:txBody>
          <a:bodyPr wrap="square">
            <a:spAutoFit/>
          </a:bodyPr>
          <a:lstStyle/>
          <a:p>
            <a:r>
              <a:rPr lang="en-GB" sz="1200" dirty="0" smtClean="0">
                <a:latin typeface="Comic Sans MS" pitchFamily="66" charset="0"/>
              </a:rPr>
              <a:t>	</a:t>
            </a:r>
            <a:endParaRPr lang="en-GB" sz="1200" dirty="0">
              <a:latin typeface="Comic Sans MS" pitchFamily="66" charset="0"/>
            </a:endParaRPr>
          </a:p>
          <a:p>
            <a:r>
              <a:rPr lang="en-GB" sz="1200" dirty="0" smtClean="0">
                <a:latin typeface="Comic Sans MS" pitchFamily="66" charset="0"/>
              </a:rPr>
              <a:t>EXCERPT </a:t>
            </a:r>
            <a:r>
              <a:rPr lang="en-GB" sz="1200" dirty="0">
                <a:latin typeface="Comic Sans MS" pitchFamily="66" charset="0"/>
              </a:rPr>
              <a:t>FROM CHAPTER I </a:t>
            </a:r>
            <a:r>
              <a:rPr lang="en-GB" sz="1200" dirty="0" smtClean="0">
                <a:latin typeface="Comic Sans MS" pitchFamily="66" charset="0"/>
              </a:rPr>
              <a:t>- Down </a:t>
            </a:r>
            <a:r>
              <a:rPr lang="en-GB" sz="1200" dirty="0">
                <a:latin typeface="Comic Sans MS" pitchFamily="66" charset="0"/>
              </a:rPr>
              <a:t>the Rabbit-Hole </a:t>
            </a:r>
            <a:endParaRPr lang="en-GB" sz="1200" dirty="0" smtClean="0">
              <a:latin typeface="Comic Sans MS" pitchFamily="66" charset="0"/>
            </a:endParaRPr>
          </a:p>
          <a:p>
            <a:endParaRPr lang="en-GB" sz="1200" dirty="0">
              <a:latin typeface="Comic Sans MS" pitchFamily="66" charset="0"/>
            </a:endParaRPr>
          </a:p>
          <a:p>
            <a:r>
              <a:rPr lang="en-GB" sz="1200" dirty="0">
                <a:latin typeface="Comic Sans MS" pitchFamily="66" charset="0"/>
              </a:rPr>
              <a:t>Alice was not a bit hurt, and she jumped up on to her feet in a moment: she looked up, but it was all dark overhead; before her was another long passage, and the White Rabbit was still in sight, hurrying down it. There was not a moment to be lost: away went Alice like the wind, and was just in time to hear it say, as it turned a corner, 'Oh my ears and whiskers, how late it's getting!' She was close behind it when she turned the corner, but the Rabbit was no longer to be seen: she found herself in a long, low hall, which was lit up by a row of lamps hanging from the roof. </a:t>
            </a:r>
            <a:endParaRPr lang="en-GB" sz="1200" dirty="0" smtClean="0">
              <a:latin typeface="Comic Sans MS" pitchFamily="66" charset="0"/>
            </a:endParaRPr>
          </a:p>
          <a:p>
            <a:endParaRPr lang="en-GB" sz="1200" dirty="0">
              <a:latin typeface="Comic Sans MS" pitchFamily="66" charset="0"/>
            </a:endParaRPr>
          </a:p>
          <a:p>
            <a:r>
              <a:rPr lang="en-GB" sz="1200" dirty="0">
                <a:latin typeface="Comic Sans MS" pitchFamily="66" charset="0"/>
              </a:rPr>
              <a:t>There were doors all round the hall, but they were all locked; and when Alice had been all the way down one side and up the other, trying every door, she walked sadly down the middle, wondering how she was ever to get out again. </a:t>
            </a:r>
            <a:endParaRPr lang="en-GB" sz="1200" dirty="0" smtClean="0">
              <a:latin typeface="Comic Sans MS" pitchFamily="66" charset="0"/>
            </a:endParaRPr>
          </a:p>
          <a:p>
            <a:endParaRPr lang="en-GB" sz="1200" dirty="0">
              <a:latin typeface="Comic Sans MS" pitchFamily="66" charset="0"/>
            </a:endParaRPr>
          </a:p>
          <a:p>
            <a:r>
              <a:rPr lang="en-GB" sz="1200" dirty="0">
                <a:latin typeface="Comic Sans MS" pitchFamily="66" charset="0"/>
              </a:rPr>
              <a:t>Suddenly she came upon a little three-legged table, all made of solid glass; there was nothing on it except a tiny golden key, and Alice's first thought was that it might belong to one of the doors of the hall; but, alas! either the locks were too large, or the key was too small, but at any rate it would not open any of them. However, on the second time round, she came upon a low curtain she had not noticed before, and behind it was a little door about fifteen inches high: she tried the little golden key in the lock, and to her great delight it fitted! </a:t>
            </a:r>
            <a:endParaRPr lang="en-GB" sz="1200" dirty="0" smtClean="0">
              <a:latin typeface="Comic Sans MS" pitchFamily="66" charset="0"/>
            </a:endParaRPr>
          </a:p>
          <a:p>
            <a:endParaRPr lang="en-GB" sz="1200" dirty="0">
              <a:latin typeface="Comic Sans MS" pitchFamily="66" charset="0"/>
            </a:endParaRPr>
          </a:p>
          <a:p>
            <a:r>
              <a:rPr lang="en-GB" sz="1200" dirty="0">
                <a:latin typeface="Comic Sans MS" pitchFamily="66" charset="0"/>
              </a:rPr>
              <a:t>Alice opened the door and found that it led into a small passage, not much larger than a rat-hole: she knelt down and looked along the passage into the loveliest garden you ever saw. How she longed to get out of that dark hall, and wander about among those beds of bright flowers and those cool fountains, but she could not even get her head through the doorway; 'and even if my head would go through,' thought poor Alice, 'it would be of very little use without my shoulders. Oh, how I wish I could shut up like a telescope! I think I could, if I only know how to begin.' For, you see, so many out-of-the-way things had happened lately, that Alice had begun to think that very few things indeed were really impossible. </a:t>
            </a:r>
            <a:endParaRPr lang="en-GB" sz="1200" dirty="0" smtClean="0">
              <a:latin typeface="Comic Sans MS" pitchFamily="66" charset="0"/>
            </a:endParaRPr>
          </a:p>
          <a:p>
            <a:endParaRPr lang="en-GB" sz="1200" dirty="0">
              <a:latin typeface="Comic Sans MS" pitchFamily="66" charset="0"/>
            </a:endParaRPr>
          </a:p>
          <a:p>
            <a:r>
              <a:rPr lang="en-GB" sz="1200" dirty="0">
                <a:latin typeface="Comic Sans MS" pitchFamily="66" charset="0"/>
              </a:rPr>
              <a:t>There seemed to be no use in waiting by the little door, so she went back to the table, half hoping she might find another key on it, or at any rate a book of rules for shutting people up like telescopes: this time she found a little bottle on it, ('which certainly was </a:t>
            </a:r>
            <a:r>
              <a:rPr lang="en-GB" sz="1200" dirty="0" smtClean="0">
                <a:latin typeface="Comic Sans MS" pitchFamily="66" charset="0"/>
              </a:rPr>
              <a:t>not here </a:t>
            </a:r>
            <a:r>
              <a:rPr lang="en-GB" sz="1200" dirty="0">
                <a:latin typeface="Comic Sans MS" pitchFamily="66" charset="0"/>
              </a:rPr>
              <a:t>before,' said Alice,) and round the neck of the bottle was a paper label, with the words 'DRINK ME' beautifully printed on it in large letters. </a:t>
            </a:r>
            <a:endParaRPr lang="en-GB" sz="1200" dirty="0" smtClean="0">
              <a:latin typeface="Comic Sans MS" pitchFamily="66" charset="0"/>
            </a:endParaRPr>
          </a:p>
          <a:p>
            <a:endParaRPr lang="en-GB" sz="1200" dirty="0">
              <a:latin typeface="Comic Sans MS" pitchFamily="66" charset="0"/>
            </a:endParaRPr>
          </a:p>
        </p:txBody>
      </p:sp>
      <p:pic>
        <p:nvPicPr>
          <p:cNvPr id="1026" name="Picture 2" descr="http://ts1.mm.bing.net/th?&amp;id=HN.608046010994000509&amp;w=300&amp;h=300&amp;c=0&amp;pid=1.9&amp;rs=0&amp;p=0&amp;url=http%3A%2F%2Fwww.fanpop.com%2Fclubs%2Falice-in-wonderland%2Fimages%2F199680%2Ftitle%2Falice-wonderland-1951-phot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33796" y="91220"/>
            <a:ext cx="1320570" cy="8803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143" y="251520"/>
            <a:ext cx="6493714" cy="5447645"/>
          </a:xfrm>
          <a:prstGeom prst="rect">
            <a:avLst/>
          </a:prstGeom>
        </p:spPr>
        <p:txBody>
          <a:bodyPr wrap="square">
            <a:spAutoFit/>
          </a:bodyPr>
          <a:lstStyle/>
          <a:p>
            <a:r>
              <a:rPr lang="en-GB" sz="1200" dirty="0" smtClean="0">
                <a:latin typeface="Comic Sans MS" pitchFamily="66" charset="0"/>
              </a:rPr>
              <a:t>	</a:t>
            </a:r>
            <a:endParaRPr lang="en-GB" sz="1200" dirty="0">
              <a:latin typeface="Comic Sans MS" pitchFamily="66" charset="0"/>
            </a:endParaRPr>
          </a:p>
          <a:p>
            <a:r>
              <a:rPr lang="en-GB" sz="1200" dirty="0" smtClean="0">
                <a:latin typeface="Comic Sans MS" pitchFamily="66" charset="0"/>
              </a:rPr>
              <a:t>It </a:t>
            </a:r>
            <a:r>
              <a:rPr lang="en-GB" sz="1200" dirty="0">
                <a:latin typeface="Comic Sans MS" pitchFamily="66" charset="0"/>
              </a:rPr>
              <a:t>was all very well to say 'Drink me,' but the wise little Alice was not going to do that in a hurry. 'No, I'll look first,' she said, 'and see whether it's marked "poison" or not'; for she had read several nice little histories about children who had got burnt, and eaten up by wild beasts and other unpleasant things, all because they would not remember the simple rules their friends had taught them: such as, that a red-hot poker will burn you if you hold it too long; and that if you cut your finger very deeply with a knife, it usually bleeds; and she had never forgotten that, if you drink much from a bottle marked 'poison,' it is almost certain to disagree with you, sooner or later. </a:t>
            </a:r>
          </a:p>
          <a:p>
            <a:r>
              <a:rPr lang="en-GB" sz="1200" dirty="0">
                <a:latin typeface="Comic Sans MS" pitchFamily="66" charset="0"/>
              </a:rPr>
              <a:t>However, this bottle was not marked 'poison,' so Alice ventured to taste it, and finding it very nice, (it had, in fact, a sort of mixed flavour of cherry-tart, custard, pine-apple, roast turkey, toffee, and hot buttered toast,) she very soon finished it off. </a:t>
            </a:r>
          </a:p>
          <a:p>
            <a:r>
              <a:rPr lang="en-GB" sz="1200" dirty="0">
                <a:latin typeface="Comic Sans MS" pitchFamily="66" charset="0"/>
              </a:rPr>
              <a:t>............................ </a:t>
            </a:r>
          </a:p>
          <a:p>
            <a:r>
              <a:rPr lang="en-GB" sz="1200" dirty="0">
                <a:latin typeface="Comic Sans MS" pitchFamily="66" charset="0"/>
              </a:rPr>
              <a:t>After a while, finding that nothing more happened, she decided on going </a:t>
            </a:r>
          </a:p>
          <a:p>
            <a:r>
              <a:rPr lang="en-GB" sz="1200" dirty="0">
                <a:latin typeface="Comic Sans MS" pitchFamily="66" charset="0"/>
              </a:rPr>
              <a:t>into the garden at once; but, alas for poor Alice! when she got to the </a:t>
            </a:r>
          </a:p>
          <a:p>
            <a:r>
              <a:rPr lang="en-GB" sz="1200" dirty="0">
                <a:latin typeface="Comic Sans MS" pitchFamily="66" charset="0"/>
              </a:rPr>
              <a:t>door, she found she had forgotten the little golden key, and when she </a:t>
            </a:r>
          </a:p>
          <a:p>
            <a:r>
              <a:rPr lang="en-GB" sz="1200" dirty="0">
                <a:latin typeface="Comic Sans MS" pitchFamily="66" charset="0"/>
              </a:rPr>
              <a:t>went back to the table for it, she found she could not possibly reach </a:t>
            </a:r>
          </a:p>
          <a:p>
            <a:r>
              <a:rPr lang="en-GB" sz="1200" dirty="0">
                <a:latin typeface="Comic Sans MS" pitchFamily="66" charset="0"/>
              </a:rPr>
              <a:t>it: she could see it quite plainly through the glass, and she tried her </a:t>
            </a:r>
          </a:p>
          <a:p>
            <a:r>
              <a:rPr lang="en-GB" sz="1200" dirty="0">
                <a:latin typeface="Comic Sans MS" pitchFamily="66" charset="0"/>
              </a:rPr>
              <a:t>best to climb up one of the legs of the table, but it was too slippery; </a:t>
            </a:r>
          </a:p>
          <a:p>
            <a:r>
              <a:rPr lang="en-GB" sz="1200" dirty="0">
                <a:latin typeface="Comic Sans MS" pitchFamily="66" charset="0"/>
              </a:rPr>
              <a:t>and when she had tired herself out with trying, the poor little thing </a:t>
            </a:r>
          </a:p>
          <a:p>
            <a:r>
              <a:rPr lang="en-GB" sz="1200" dirty="0">
                <a:latin typeface="Comic Sans MS" pitchFamily="66" charset="0"/>
              </a:rPr>
              <a:t>sat down and cried. </a:t>
            </a:r>
          </a:p>
          <a:p>
            <a:r>
              <a:rPr lang="en-GB" sz="1200" dirty="0">
                <a:latin typeface="Comic Sans MS" pitchFamily="66" charset="0"/>
              </a:rPr>
              <a:t>............................ </a:t>
            </a:r>
          </a:p>
          <a:p>
            <a:r>
              <a:rPr lang="en-GB" sz="1200" dirty="0">
                <a:latin typeface="Comic Sans MS" pitchFamily="66" charset="0"/>
              </a:rPr>
              <a:t>Soon her eye fell on a little glass box that was lying under the table: </a:t>
            </a:r>
          </a:p>
          <a:p>
            <a:r>
              <a:rPr lang="en-GB" sz="1200" dirty="0">
                <a:latin typeface="Comic Sans MS" pitchFamily="66" charset="0"/>
              </a:rPr>
              <a:t>she opened it, and found in it a very small cake, on which the words </a:t>
            </a:r>
          </a:p>
          <a:p>
            <a:r>
              <a:rPr lang="en-GB" sz="1200" dirty="0">
                <a:latin typeface="Comic Sans MS" pitchFamily="66" charset="0"/>
              </a:rPr>
              <a:t>'EAT ME' were beautifully marked in currants. 'Well, I'll eat it,' said </a:t>
            </a:r>
          </a:p>
          <a:p>
            <a:r>
              <a:rPr lang="en-GB" sz="1200" dirty="0">
                <a:latin typeface="Comic Sans MS" pitchFamily="66" charset="0"/>
              </a:rPr>
              <a:t>Alice, 'and if it makes me grow larger, I can reach the key; and if it </a:t>
            </a:r>
          </a:p>
          <a:p>
            <a:r>
              <a:rPr lang="en-GB" sz="1200" dirty="0">
                <a:latin typeface="Comic Sans MS" pitchFamily="66" charset="0"/>
              </a:rPr>
              <a:t>makes me grow smaller, I can creep under the door; so either way I'll </a:t>
            </a:r>
          </a:p>
          <a:p>
            <a:r>
              <a:rPr lang="en-GB" sz="1200" dirty="0">
                <a:latin typeface="Comic Sans MS" pitchFamily="66" charset="0"/>
              </a:rPr>
              <a:t>get into the garden, and I don't care which happens!' </a:t>
            </a:r>
          </a:p>
        </p:txBody>
      </p:sp>
      <p:sp>
        <p:nvSpPr>
          <p:cNvPr id="2" name="Rectangle 1"/>
          <p:cNvSpPr/>
          <p:nvPr/>
        </p:nvSpPr>
        <p:spPr>
          <a:xfrm>
            <a:off x="476673" y="5868144"/>
            <a:ext cx="5904656" cy="2160240"/>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93775"/>
            <a:r>
              <a:rPr lang="en-GB" sz="1400" dirty="0" smtClean="0">
                <a:latin typeface="Comic Sans MS" pitchFamily="66" charset="0"/>
              </a:rPr>
              <a:t>This weeks question will be slightly different. You are going to look at how to plan out a PEARL response to following question and then write a </a:t>
            </a:r>
            <a:r>
              <a:rPr lang="en-GB" sz="1400" u="sng" dirty="0" smtClean="0">
                <a:latin typeface="Comic Sans MS" pitchFamily="66" charset="0"/>
              </a:rPr>
              <a:t>detailed</a:t>
            </a:r>
            <a:r>
              <a:rPr lang="en-GB" sz="1400" dirty="0" smtClean="0">
                <a:latin typeface="Comic Sans MS" pitchFamily="66" charset="0"/>
              </a:rPr>
              <a:t> paragraph about Alice. </a:t>
            </a:r>
          </a:p>
          <a:p>
            <a:pPr algn="ctr"/>
            <a:endParaRPr lang="en-GB" sz="1400" dirty="0">
              <a:latin typeface="Comic Sans MS" pitchFamily="66" charset="0"/>
            </a:endParaRPr>
          </a:p>
          <a:p>
            <a:pPr algn="ctr"/>
            <a:r>
              <a:rPr lang="en-GB" sz="1600" b="1" dirty="0" smtClean="0">
                <a:latin typeface="Comic Sans MS" pitchFamily="66" charset="0"/>
              </a:rPr>
              <a:t>How is Alice portrayed in the opening of the novel? </a:t>
            </a:r>
          </a:p>
        </p:txBody>
      </p:sp>
      <p:pic>
        <p:nvPicPr>
          <p:cNvPr id="2050" name="Picture 2" descr="http://www.anzacday.org.au/education/afor/images/q.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624" y="5580112"/>
            <a:ext cx="1556792" cy="153084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908721" y="7804583"/>
            <a:ext cx="5040560" cy="1008112"/>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ysClr val="windowText" lastClr="000000"/>
                </a:solidFill>
                <a:latin typeface="Comic Sans MS" pitchFamily="66" charset="0"/>
              </a:rPr>
              <a:t>Use the page on </a:t>
            </a:r>
            <a:r>
              <a:rPr lang="en-GB" sz="1400" i="1" dirty="0" smtClean="0">
                <a:solidFill>
                  <a:sysClr val="windowText" lastClr="000000"/>
                </a:solidFill>
                <a:latin typeface="Comic Sans MS" pitchFamily="66" charset="0"/>
              </a:rPr>
              <a:t>Dynamite paragraphs</a:t>
            </a:r>
            <a:r>
              <a:rPr lang="en-GB" sz="1400" dirty="0" smtClean="0">
                <a:solidFill>
                  <a:sysClr val="windowText" lastClr="000000"/>
                </a:solidFill>
                <a:latin typeface="Comic Sans MS" pitchFamily="66" charset="0"/>
              </a:rPr>
              <a:t> to help you with varying your sentence starters. </a:t>
            </a:r>
          </a:p>
        </p:txBody>
      </p:sp>
    </p:spTree>
    <p:extLst>
      <p:ext uri="{BB962C8B-B14F-4D97-AF65-F5344CB8AC3E}">
        <p14:creationId xmlns:p14="http://schemas.microsoft.com/office/powerpoint/2010/main" xmlns="" val="28432471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600908" y="4223038"/>
            <a:ext cx="1656184" cy="697924"/>
          </a:xfrm>
          <a:prstGeom prst="roundRect">
            <a:avLst/>
          </a:prstGeom>
          <a:solidFill>
            <a:srgbClr val="D600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latin typeface="Comic Sans MS" pitchFamily="66" charset="0"/>
              </a:rPr>
              <a:t>Alice </a:t>
            </a:r>
            <a:endParaRPr lang="en-GB" sz="1600" dirty="0">
              <a:latin typeface="Comic Sans MS" pitchFamily="66"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3733696234"/>
              </p:ext>
            </p:extLst>
          </p:nvPr>
        </p:nvGraphicFramePr>
        <p:xfrm>
          <a:off x="478618" y="1531052"/>
          <a:ext cx="2522226" cy="1717430"/>
        </p:xfrm>
        <a:graphic>
          <a:graphicData uri="http://schemas.openxmlformats.org/drawingml/2006/table">
            <a:tbl>
              <a:tblPr firstRow="1" bandRow="1">
                <a:tableStyleId>{5C22544A-7EE6-4342-B048-85BDC9FD1C3A}</a:tableStyleId>
              </a:tblPr>
              <a:tblGrid>
                <a:gridCol w="2522226"/>
              </a:tblGrid>
              <a:tr h="342314">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9" name="TextBox 8"/>
          <p:cNvSpPr txBox="1"/>
          <p:nvPr/>
        </p:nvSpPr>
        <p:spPr>
          <a:xfrm>
            <a:off x="332656" y="744927"/>
            <a:ext cx="2664296" cy="461665"/>
          </a:xfrm>
          <a:prstGeom prst="rect">
            <a:avLst/>
          </a:prstGeom>
          <a:noFill/>
        </p:spPr>
        <p:txBody>
          <a:bodyPr wrap="square" rtlCol="0">
            <a:spAutoFit/>
          </a:bodyPr>
          <a:lstStyle/>
          <a:p>
            <a:r>
              <a:rPr lang="en-GB" sz="1200" dirty="0" smtClean="0">
                <a:latin typeface="Comic Sans MS" pitchFamily="66" charset="0"/>
              </a:rPr>
              <a:t>Adjectives to describe Alice </a:t>
            </a:r>
          </a:p>
          <a:p>
            <a:r>
              <a:rPr lang="en-GB" sz="1200" dirty="0" smtClean="0">
                <a:latin typeface="Comic Sans MS" pitchFamily="66" charset="0"/>
              </a:rPr>
              <a:t>(This will make your point)</a:t>
            </a:r>
            <a:endParaRPr lang="en-GB" sz="1200" dirty="0">
              <a:latin typeface="Comic Sans MS" pitchFamily="66" charset="0"/>
            </a:endParaRPr>
          </a:p>
        </p:txBody>
      </p:sp>
      <p:cxnSp>
        <p:nvCxnSpPr>
          <p:cNvPr id="11" name="Straight Arrow Connector 10"/>
          <p:cNvCxnSpPr>
            <a:stCxn id="4" idx="0"/>
          </p:cNvCxnSpPr>
          <p:nvPr/>
        </p:nvCxnSpPr>
        <p:spPr>
          <a:xfrm flipH="1" flipV="1">
            <a:off x="2204864" y="3242621"/>
            <a:ext cx="1224136" cy="98041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ext uri="{D42A27DB-BD31-4B8C-83A1-F6EECF244321}">
                <p14:modId xmlns:p14="http://schemas.microsoft.com/office/powerpoint/2010/main" xmlns="" val="3550936255"/>
              </p:ext>
            </p:extLst>
          </p:nvPr>
        </p:nvGraphicFramePr>
        <p:xfrm>
          <a:off x="332657" y="5303158"/>
          <a:ext cx="2913393" cy="3655791"/>
        </p:xfrm>
        <a:graphic>
          <a:graphicData uri="http://schemas.openxmlformats.org/drawingml/2006/table">
            <a:tbl>
              <a:tblPr firstRow="1" bandRow="1">
                <a:tableStyleId>{5C22544A-7EE6-4342-B048-85BDC9FD1C3A}</a:tableStyleId>
              </a:tblPr>
              <a:tblGrid>
                <a:gridCol w="2913393"/>
              </a:tblGrid>
              <a:tr h="947914">
                <a:tc>
                  <a:txBody>
                    <a:bodyPr/>
                    <a:lstStyle/>
                    <a:p>
                      <a:r>
                        <a:rPr lang="en-GB" sz="1300" dirty="0" smtClean="0">
                          <a:solidFill>
                            <a:schemeClr val="tx1"/>
                          </a:solidFill>
                          <a:latin typeface="Comic Sans MS" pitchFamily="66" charset="0"/>
                        </a:rPr>
                        <a:t>Quote to show Alice’s characteristics:  </a:t>
                      </a:r>
                      <a:endParaRPr lang="en-GB" sz="1300" dirty="0">
                        <a:solidFill>
                          <a:schemeClr val="tx1"/>
                        </a:solidFill>
                        <a:latin typeface="Comic Sans MS" pitchFamily="66"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707877">
                <a:tc>
                  <a:txBody>
                    <a:bodyPr/>
                    <a:lstStyle/>
                    <a:p>
                      <a:r>
                        <a:rPr lang="en-GB" sz="1300" dirty="0" smtClean="0">
                          <a:solidFill>
                            <a:schemeClr val="tx1"/>
                          </a:solidFill>
                          <a:latin typeface="Comic Sans MS" pitchFamily="66" charset="0"/>
                        </a:rPr>
                        <a:t>What</a:t>
                      </a:r>
                      <a:r>
                        <a:rPr lang="en-GB" sz="1300" baseline="0" dirty="0" smtClean="0">
                          <a:solidFill>
                            <a:schemeClr val="tx1"/>
                          </a:solidFill>
                          <a:latin typeface="Comic Sans MS" pitchFamily="66" charset="0"/>
                        </a:rPr>
                        <a:t> does this tell us? </a:t>
                      </a:r>
                      <a:endParaRPr lang="en-GB" sz="1300" dirty="0">
                        <a:solidFill>
                          <a:schemeClr val="tx1"/>
                        </a:solidFill>
                        <a:latin typeface="Comic Sans MS" pitchFamily="66"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cxnSp>
        <p:nvCxnSpPr>
          <p:cNvPr id="15" name="Straight Arrow Connector 14"/>
          <p:cNvCxnSpPr>
            <a:stCxn id="4" idx="1"/>
            <a:endCxn id="13" idx="0"/>
          </p:cNvCxnSpPr>
          <p:nvPr/>
        </p:nvCxnSpPr>
        <p:spPr>
          <a:xfrm flipH="1">
            <a:off x="1789352" y="4572000"/>
            <a:ext cx="811556" cy="73115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8" name="Table 17"/>
          <p:cNvGraphicFramePr>
            <a:graphicFrameLocks noGrp="1"/>
          </p:cNvGraphicFramePr>
          <p:nvPr>
            <p:extLst>
              <p:ext uri="{D42A27DB-BD31-4B8C-83A1-F6EECF244321}">
                <p14:modId xmlns:p14="http://schemas.microsoft.com/office/powerpoint/2010/main" xmlns="" val="3128737421"/>
              </p:ext>
            </p:extLst>
          </p:nvPr>
        </p:nvGraphicFramePr>
        <p:xfrm>
          <a:off x="3717033" y="5303158"/>
          <a:ext cx="2913393" cy="3655791"/>
        </p:xfrm>
        <a:graphic>
          <a:graphicData uri="http://schemas.openxmlformats.org/drawingml/2006/table">
            <a:tbl>
              <a:tblPr firstRow="1" bandRow="1">
                <a:tableStyleId>{5C22544A-7EE6-4342-B048-85BDC9FD1C3A}</a:tableStyleId>
              </a:tblPr>
              <a:tblGrid>
                <a:gridCol w="2913393"/>
              </a:tblGrid>
              <a:tr h="947914">
                <a:tc>
                  <a:txBody>
                    <a:bodyPr/>
                    <a:lstStyle/>
                    <a:p>
                      <a:r>
                        <a:rPr lang="en-GB" sz="1300" dirty="0" smtClean="0">
                          <a:solidFill>
                            <a:schemeClr val="tx1"/>
                          </a:solidFill>
                          <a:latin typeface="Comic Sans MS" pitchFamily="66" charset="0"/>
                        </a:rPr>
                        <a:t>Quote to show Alice’s characteristics:  </a:t>
                      </a:r>
                      <a:endParaRPr lang="en-GB" sz="1300" dirty="0">
                        <a:solidFill>
                          <a:schemeClr val="tx1"/>
                        </a:solidFill>
                        <a:latin typeface="Comic Sans MS" pitchFamily="66"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707877">
                <a:tc>
                  <a:txBody>
                    <a:bodyPr/>
                    <a:lstStyle/>
                    <a:p>
                      <a:r>
                        <a:rPr lang="en-GB" sz="1300" dirty="0" smtClean="0">
                          <a:solidFill>
                            <a:schemeClr val="tx1"/>
                          </a:solidFill>
                          <a:latin typeface="Comic Sans MS" pitchFamily="66" charset="0"/>
                        </a:rPr>
                        <a:t>What</a:t>
                      </a:r>
                      <a:r>
                        <a:rPr lang="en-GB" sz="1300" baseline="0" dirty="0" smtClean="0">
                          <a:solidFill>
                            <a:schemeClr val="tx1"/>
                          </a:solidFill>
                          <a:latin typeface="Comic Sans MS" pitchFamily="66" charset="0"/>
                        </a:rPr>
                        <a:t> does this tell us? </a:t>
                      </a:r>
                      <a:endParaRPr lang="en-GB" sz="1300" dirty="0">
                        <a:solidFill>
                          <a:schemeClr val="tx1"/>
                        </a:solidFill>
                        <a:latin typeface="Comic Sans MS" pitchFamily="66"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cxnSp>
        <p:nvCxnSpPr>
          <p:cNvPr id="19" name="Straight Arrow Connector 18"/>
          <p:cNvCxnSpPr>
            <a:stCxn id="4" idx="3"/>
            <a:endCxn id="18" idx="0"/>
          </p:cNvCxnSpPr>
          <p:nvPr/>
        </p:nvCxnSpPr>
        <p:spPr>
          <a:xfrm>
            <a:off x="4257092" y="4572000"/>
            <a:ext cx="916636" cy="73115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1" name="Table 20"/>
          <p:cNvGraphicFramePr>
            <a:graphicFrameLocks noGrp="1"/>
          </p:cNvGraphicFramePr>
          <p:nvPr>
            <p:extLst>
              <p:ext uri="{D42A27DB-BD31-4B8C-83A1-F6EECF244321}">
                <p14:modId xmlns:p14="http://schemas.microsoft.com/office/powerpoint/2010/main" xmlns="" val="785380819"/>
              </p:ext>
            </p:extLst>
          </p:nvPr>
        </p:nvGraphicFramePr>
        <p:xfrm>
          <a:off x="3717032" y="317989"/>
          <a:ext cx="2913393" cy="3655791"/>
        </p:xfrm>
        <a:graphic>
          <a:graphicData uri="http://schemas.openxmlformats.org/drawingml/2006/table">
            <a:tbl>
              <a:tblPr firstRow="1" bandRow="1">
                <a:tableStyleId>{5C22544A-7EE6-4342-B048-85BDC9FD1C3A}</a:tableStyleId>
              </a:tblPr>
              <a:tblGrid>
                <a:gridCol w="2913393"/>
              </a:tblGrid>
              <a:tr h="947914">
                <a:tc>
                  <a:txBody>
                    <a:bodyPr/>
                    <a:lstStyle/>
                    <a:p>
                      <a:r>
                        <a:rPr lang="en-GB" sz="1300" dirty="0" smtClean="0">
                          <a:solidFill>
                            <a:schemeClr val="tx1"/>
                          </a:solidFill>
                          <a:latin typeface="Comic Sans MS" pitchFamily="66" charset="0"/>
                        </a:rPr>
                        <a:t>Quote to show Alice’s characteristics:  </a:t>
                      </a:r>
                      <a:endParaRPr lang="en-GB" sz="1300" dirty="0">
                        <a:solidFill>
                          <a:schemeClr val="tx1"/>
                        </a:solidFill>
                        <a:latin typeface="Comic Sans MS" pitchFamily="66"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707877">
                <a:tc>
                  <a:txBody>
                    <a:bodyPr/>
                    <a:lstStyle/>
                    <a:p>
                      <a:r>
                        <a:rPr lang="en-GB" sz="1300" dirty="0" smtClean="0">
                          <a:solidFill>
                            <a:schemeClr val="tx1"/>
                          </a:solidFill>
                          <a:latin typeface="Comic Sans MS" pitchFamily="66" charset="0"/>
                        </a:rPr>
                        <a:t>What</a:t>
                      </a:r>
                      <a:r>
                        <a:rPr lang="en-GB" sz="1300" baseline="0" dirty="0" smtClean="0">
                          <a:solidFill>
                            <a:schemeClr val="tx1"/>
                          </a:solidFill>
                          <a:latin typeface="Comic Sans MS" pitchFamily="66" charset="0"/>
                        </a:rPr>
                        <a:t> does this tell us? </a:t>
                      </a:r>
                      <a:endParaRPr lang="en-GB" sz="1300" dirty="0">
                        <a:solidFill>
                          <a:schemeClr val="tx1"/>
                        </a:solidFill>
                        <a:latin typeface="Comic Sans MS" pitchFamily="66"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cxnSp>
        <p:nvCxnSpPr>
          <p:cNvPr id="22" name="Straight Arrow Connector 21"/>
          <p:cNvCxnSpPr>
            <a:stCxn id="4" idx="3"/>
            <a:endCxn id="21" idx="2"/>
          </p:cNvCxnSpPr>
          <p:nvPr/>
        </p:nvCxnSpPr>
        <p:spPr>
          <a:xfrm flipV="1">
            <a:off x="4257093" y="3973780"/>
            <a:ext cx="916635" cy="59822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332656" y="118582"/>
            <a:ext cx="1728192" cy="465282"/>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latin typeface="Comic Sans MS" pitchFamily="66" charset="0"/>
              </a:rPr>
              <a:t>Plan </a:t>
            </a:r>
            <a:endParaRPr lang="en-GB" dirty="0">
              <a:latin typeface="Comic Sans MS" pitchFamily="66" charset="0"/>
            </a:endParaRPr>
          </a:p>
        </p:txBody>
      </p:sp>
    </p:spTree>
    <p:extLst>
      <p:ext uri="{BB962C8B-B14F-4D97-AF65-F5344CB8AC3E}">
        <p14:creationId xmlns:p14="http://schemas.microsoft.com/office/powerpoint/2010/main" xmlns="" val="25551519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0655" y="450927"/>
            <a:ext cx="5184569" cy="1261884"/>
          </a:xfrm>
          <a:prstGeom prst="rect">
            <a:avLst/>
          </a:prstGeom>
          <a:noFill/>
        </p:spPr>
        <p:txBody>
          <a:bodyPr wrap="square" rtlCol="0">
            <a:spAutoFit/>
          </a:bodyPr>
          <a:lstStyle/>
          <a:p>
            <a:r>
              <a:rPr lang="en-GB" dirty="0" smtClean="0">
                <a:solidFill>
                  <a:srgbClr val="FF0066"/>
                </a:solidFill>
                <a:latin typeface="Comic Sans MS" pitchFamily="66" charset="0"/>
              </a:rPr>
              <a:t>Section one: How to construct your writing</a:t>
            </a:r>
          </a:p>
          <a:p>
            <a:endParaRPr lang="en-GB" sz="1600" dirty="0" smtClean="0">
              <a:latin typeface="Comic Sans MS" pitchFamily="66" charset="0"/>
            </a:endParaRPr>
          </a:p>
          <a:p>
            <a:r>
              <a:rPr lang="en-GB" sz="1400" dirty="0" smtClean="0">
                <a:latin typeface="Comic Sans MS" pitchFamily="66" charset="0"/>
              </a:rPr>
              <a:t>To be completed by:</a:t>
            </a:r>
          </a:p>
          <a:p>
            <a:endParaRPr lang="en-GB" sz="1400" dirty="0" smtClean="0">
              <a:latin typeface="Comic Sans MS" pitchFamily="66" charset="0"/>
            </a:endParaRPr>
          </a:p>
          <a:p>
            <a:r>
              <a:rPr lang="en-GB" sz="1400" dirty="0" smtClean="0">
                <a:latin typeface="Comic Sans MS" pitchFamily="66" charset="0"/>
              </a:rPr>
              <a:t>______________________________</a:t>
            </a:r>
            <a:endParaRPr lang="en-GB" sz="1400" dirty="0">
              <a:latin typeface="Comic Sans MS" pitchFamily="66" charset="0"/>
            </a:endParaRPr>
          </a:p>
        </p:txBody>
      </p:sp>
      <p:sp>
        <p:nvSpPr>
          <p:cNvPr id="6" name="TextBox 5"/>
          <p:cNvSpPr txBox="1"/>
          <p:nvPr/>
        </p:nvSpPr>
        <p:spPr>
          <a:xfrm>
            <a:off x="1937248" y="2217222"/>
            <a:ext cx="2983509" cy="338554"/>
          </a:xfrm>
          <a:prstGeom prst="rect">
            <a:avLst/>
          </a:prstGeom>
          <a:noFill/>
        </p:spPr>
        <p:txBody>
          <a:bodyPr wrap="none" rtlCol="0">
            <a:spAutoFit/>
          </a:bodyPr>
          <a:lstStyle/>
          <a:p>
            <a:pPr algn="ctr"/>
            <a:r>
              <a:rPr lang="en-GB" sz="1600" dirty="0" smtClean="0">
                <a:solidFill>
                  <a:srgbClr val="FF0066"/>
                </a:solidFill>
                <a:latin typeface="Comic Sans MS" pitchFamily="66" charset="0"/>
              </a:rPr>
              <a:t>What do I need to </a:t>
            </a:r>
            <a:r>
              <a:rPr lang="en-GB" sz="1600" smtClean="0">
                <a:solidFill>
                  <a:srgbClr val="FF0066"/>
                </a:solidFill>
                <a:latin typeface="Comic Sans MS" pitchFamily="66" charset="0"/>
              </a:rPr>
              <a:t>complete?</a:t>
            </a:r>
            <a:endParaRPr lang="en-GB" sz="1600" dirty="0">
              <a:solidFill>
                <a:srgbClr val="FF0066"/>
              </a:solidFill>
              <a:latin typeface="Comic Sans MS" pitchFamily="66" charset="0"/>
            </a:endParaRPr>
          </a:p>
        </p:txBody>
      </p:sp>
      <p:graphicFrame>
        <p:nvGraphicFramePr>
          <p:cNvPr id="7" name="Table 6"/>
          <p:cNvGraphicFramePr>
            <a:graphicFrameLocks noGrp="1"/>
          </p:cNvGraphicFramePr>
          <p:nvPr>
            <p:extLst>
              <p:ext uri="{D42A27DB-BD31-4B8C-83A1-F6EECF244321}">
                <p14:modId xmlns:p14="http://schemas.microsoft.com/office/powerpoint/2010/main" xmlns="" val="1637313419"/>
              </p:ext>
            </p:extLst>
          </p:nvPr>
        </p:nvGraphicFramePr>
        <p:xfrm>
          <a:off x="1143000" y="2699792"/>
          <a:ext cx="4572000" cy="3089245"/>
        </p:xfrm>
        <a:graphic>
          <a:graphicData uri="http://schemas.openxmlformats.org/drawingml/2006/table">
            <a:tbl>
              <a:tblPr firstRow="1" bandRow="1">
                <a:tableStyleId>{5C22544A-7EE6-4342-B048-85BDC9FD1C3A}</a:tableStyleId>
              </a:tblPr>
              <a:tblGrid>
                <a:gridCol w="4158208"/>
                <a:gridCol w="413792"/>
              </a:tblGrid>
              <a:tr h="342314">
                <a:tc>
                  <a:txBody>
                    <a:bodyPr/>
                    <a:lstStyle/>
                    <a:p>
                      <a:r>
                        <a:rPr lang="en-GB" sz="1300" b="0" dirty="0" smtClean="0">
                          <a:solidFill>
                            <a:schemeClr val="tx1"/>
                          </a:solidFill>
                          <a:latin typeface="Comic Sans MS" pitchFamily="66" charset="0"/>
                        </a:rPr>
                        <a:t>Spelling</a:t>
                      </a:r>
                      <a:r>
                        <a:rPr lang="en-GB" sz="1300" b="0" baseline="0" dirty="0" smtClean="0">
                          <a:solidFill>
                            <a:schemeClr val="tx1"/>
                          </a:solidFill>
                          <a:latin typeface="Comic Sans MS" pitchFamily="66" charset="0"/>
                        </a:rPr>
                        <a:t> test</a:t>
                      </a:r>
                      <a:r>
                        <a:rPr lang="en-GB" sz="1300" b="0" dirty="0" smtClean="0">
                          <a:solidFill>
                            <a:schemeClr val="tx1"/>
                          </a:solidFill>
                          <a:latin typeface="Comic Sans MS" pitchFamily="66" charset="0"/>
                        </a:rPr>
                        <a:t> 1</a:t>
                      </a:r>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16383">
                <a:tc>
                  <a:txBody>
                    <a:bodyPr/>
                    <a:lstStyle/>
                    <a:p>
                      <a:r>
                        <a:rPr lang="en-GB" sz="1300" b="0" dirty="0" smtClean="0">
                          <a:solidFill>
                            <a:schemeClr val="tx1"/>
                          </a:solidFill>
                          <a:latin typeface="Comic Sans MS" pitchFamily="66" charset="0"/>
                        </a:rPr>
                        <a:t>Read the information on metalanguage</a:t>
                      </a:r>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dirty="0" smtClean="0">
                          <a:solidFill>
                            <a:schemeClr val="tx1"/>
                          </a:solidFill>
                          <a:latin typeface="Comic Sans MS" pitchFamily="66" charset="0"/>
                        </a:rPr>
                        <a:t>Complete the</a:t>
                      </a:r>
                      <a:r>
                        <a:rPr lang="en-GB" sz="1300" b="0" baseline="0" dirty="0" smtClean="0">
                          <a:solidFill>
                            <a:schemeClr val="tx1"/>
                          </a:solidFill>
                          <a:latin typeface="Comic Sans MS" pitchFamily="66" charset="0"/>
                        </a:rPr>
                        <a:t> task on metalanguage </a:t>
                      </a:r>
                      <a:endParaRPr lang="en-GB" sz="1300" b="0" dirty="0" smtClean="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r>
                        <a:rPr lang="en-GB" sz="1300" b="0" dirty="0" smtClean="0">
                          <a:solidFill>
                            <a:schemeClr val="tx1"/>
                          </a:solidFill>
                          <a:latin typeface="Comic Sans MS" pitchFamily="66" charset="0"/>
                        </a:rPr>
                        <a:t>Read the page on revising sentence structure and complete the task</a:t>
                      </a:r>
                      <a:r>
                        <a:rPr lang="en-GB" sz="1300" b="0" baseline="0" dirty="0" smtClean="0">
                          <a:solidFill>
                            <a:schemeClr val="tx1"/>
                          </a:solidFill>
                          <a:latin typeface="Comic Sans MS" pitchFamily="66" charset="0"/>
                        </a:rPr>
                        <a:t> </a:t>
                      </a:r>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dirty="0" smtClean="0">
                          <a:solidFill>
                            <a:schemeClr val="tx1"/>
                          </a:solidFill>
                          <a:latin typeface="Comic Sans MS" pitchFamily="66" charset="0"/>
                        </a:rPr>
                        <a:t>Read the page on sentence</a:t>
                      </a:r>
                      <a:r>
                        <a:rPr lang="en-GB" sz="1300" b="0" baseline="0" dirty="0" smtClean="0">
                          <a:solidFill>
                            <a:schemeClr val="tx1"/>
                          </a:solidFill>
                          <a:latin typeface="Comic Sans MS" pitchFamily="66" charset="0"/>
                        </a:rPr>
                        <a:t> effect and complete the task </a:t>
                      </a:r>
                      <a:endParaRPr lang="en-GB" sz="1300" b="0" dirty="0" smtClean="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r>
                        <a:rPr lang="en-GB" sz="1300" b="0" dirty="0" smtClean="0">
                          <a:solidFill>
                            <a:schemeClr val="tx1"/>
                          </a:solidFill>
                          <a:latin typeface="Comic Sans MS" pitchFamily="66" charset="0"/>
                        </a:rPr>
                        <a:t>Complete the</a:t>
                      </a:r>
                      <a:r>
                        <a:rPr lang="en-GB" sz="1300" b="0" baseline="0" dirty="0" smtClean="0">
                          <a:solidFill>
                            <a:schemeClr val="tx1"/>
                          </a:solidFill>
                          <a:latin typeface="Comic Sans MS" pitchFamily="66" charset="0"/>
                        </a:rPr>
                        <a:t> extended writing task </a:t>
                      </a:r>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dirty="0" smtClean="0">
                          <a:solidFill>
                            <a:schemeClr val="tx1"/>
                          </a:solidFill>
                          <a:latin typeface="Comic Sans MS" pitchFamily="66" charset="0"/>
                        </a:rPr>
                        <a:t>New vocabulary  S and T</a:t>
                      </a: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r>
                        <a:rPr lang="en-GB" sz="1300" b="0" dirty="0" smtClean="0">
                          <a:solidFill>
                            <a:schemeClr val="tx1"/>
                          </a:solidFill>
                          <a:latin typeface="Comic Sans MS" pitchFamily="66" charset="0"/>
                        </a:rPr>
                        <a:t>Reading comprehension:</a:t>
                      </a:r>
                      <a:r>
                        <a:rPr lang="en-GB" sz="1300" b="0" baseline="0" dirty="0" smtClean="0">
                          <a:solidFill>
                            <a:schemeClr val="tx1"/>
                          </a:solidFill>
                          <a:latin typeface="Comic Sans MS" pitchFamily="66" charset="0"/>
                        </a:rPr>
                        <a:t> </a:t>
                      </a:r>
                      <a:r>
                        <a:rPr lang="en-GB" sz="1300" b="0" i="1" baseline="0" dirty="0" smtClean="0">
                          <a:solidFill>
                            <a:schemeClr val="tx1"/>
                          </a:solidFill>
                          <a:latin typeface="Comic Sans MS" pitchFamily="66" charset="0"/>
                        </a:rPr>
                        <a:t>Harry Potter </a:t>
                      </a:r>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46083" name="Picture 3" descr="I:\Images\thumb_pg18_lo.jpg"/>
          <p:cNvPicPr>
            <a:picLocks noChangeAspect="1" noChangeArrowheads="1"/>
          </p:cNvPicPr>
          <p:nvPr/>
        </p:nvPicPr>
        <p:blipFill>
          <a:blip r:embed="rId2" cstate="print"/>
          <a:srcRect/>
          <a:stretch>
            <a:fillRect/>
          </a:stretch>
        </p:blipFill>
        <p:spPr bwMode="auto">
          <a:xfrm>
            <a:off x="332663" y="3109683"/>
            <a:ext cx="687685" cy="843678"/>
          </a:xfrm>
          <a:prstGeom prst="rect">
            <a:avLst/>
          </a:prstGeom>
          <a:noFill/>
        </p:spPr>
      </p:pic>
      <p:sp>
        <p:nvSpPr>
          <p:cNvPr id="9" name="Rectangle 8"/>
          <p:cNvSpPr/>
          <p:nvPr/>
        </p:nvSpPr>
        <p:spPr>
          <a:xfrm>
            <a:off x="260648" y="6084168"/>
            <a:ext cx="6336704" cy="2808312"/>
          </a:xfrm>
          <a:prstGeom prst="rect">
            <a:avLst/>
          </a:prstGeom>
          <a:solidFill>
            <a:schemeClr val="bg1"/>
          </a:solidFill>
          <a:ln>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smtClean="0">
                <a:solidFill>
                  <a:srgbClr val="7030A0"/>
                </a:solidFill>
                <a:latin typeface="Comic Sans MS" pitchFamily="66" charset="0"/>
              </a:rPr>
              <a:t>Self Assessment: What do I still need to practise from this section? </a:t>
            </a:r>
            <a:endParaRPr lang="en-GB" sz="1400" dirty="0">
              <a:solidFill>
                <a:srgbClr val="7030A0"/>
              </a:solidFill>
              <a:latin typeface="Comic Sans MS" pitchFamily="66" charset="0"/>
            </a:endParaRPr>
          </a:p>
        </p:txBody>
      </p:sp>
      <p:pic>
        <p:nvPicPr>
          <p:cNvPr id="39938" name="Picture 2" descr="http://thumbs.dreamstime.com/z/road-under-construction-sign-9594056.jpg"/>
          <p:cNvPicPr>
            <a:picLocks noChangeAspect="1" noChangeArrowheads="1"/>
          </p:cNvPicPr>
          <p:nvPr/>
        </p:nvPicPr>
        <p:blipFill>
          <a:blip r:embed="rId3" cstate="print"/>
          <a:srcRect b="9907"/>
          <a:stretch>
            <a:fillRect/>
          </a:stretch>
        </p:blipFill>
        <p:spPr bwMode="auto">
          <a:xfrm>
            <a:off x="5013176" y="107504"/>
            <a:ext cx="1628800" cy="1567695"/>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6200000">
            <a:off x="-1066799" y="1267620"/>
            <a:ext cx="8991600" cy="66087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902679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16632" y="467572"/>
          <a:ext cx="6597352" cy="8587150"/>
        </p:xfrm>
        <a:graphic>
          <a:graphicData uri="http://schemas.openxmlformats.org/drawingml/2006/table">
            <a:tbl>
              <a:tblPr firstRow="1" bandRow="1">
                <a:tableStyleId>{5C22544A-7EE6-4342-B048-85BDC9FD1C3A}</a:tableStyleId>
              </a:tblPr>
              <a:tblGrid>
                <a:gridCol w="6597352"/>
              </a:tblGrid>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cxnSp>
        <p:nvCxnSpPr>
          <p:cNvPr id="6" name="Straight Connector 5"/>
          <p:cNvCxnSpPr/>
          <p:nvPr/>
        </p:nvCxnSpPr>
        <p:spPr>
          <a:xfrm>
            <a:off x="620688" y="0"/>
            <a:ext cx="0" cy="914400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93395" y="208099"/>
            <a:ext cx="3337773" cy="307777"/>
          </a:xfrm>
          <a:prstGeom prst="rect">
            <a:avLst/>
          </a:prstGeom>
          <a:noFill/>
        </p:spPr>
        <p:txBody>
          <a:bodyPr wrap="none" rtlCol="0">
            <a:spAutoFit/>
          </a:bodyPr>
          <a:lstStyle/>
          <a:p>
            <a:r>
              <a:rPr lang="en-GB" sz="1400" dirty="0" smtClean="0">
                <a:latin typeface="Comic Sans MS" pitchFamily="66" charset="0"/>
              </a:rPr>
              <a:t>Answer your question in detail here: </a:t>
            </a:r>
            <a:endParaRPr lang="en-GB" sz="1400" dirty="0">
              <a:latin typeface="Comic Sans MS" pitchFamily="66"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16632" y="467572"/>
          <a:ext cx="6597352" cy="8587150"/>
        </p:xfrm>
        <a:graphic>
          <a:graphicData uri="http://schemas.openxmlformats.org/drawingml/2006/table">
            <a:tbl>
              <a:tblPr firstRow="1" bandRow="1">
                <a:tableStyleId>{5C22544A-7EE6-4342-B048-85BDC9FD1C3A}</a:tableStyleId>
              </a:tblPr>
              <a:tblGrid>
                <a:gridCol w="6597352"/>
              </a:tblGrid>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cxnSp>
        <p:nvCxnSpPr>
          <p:cNvPr id="6" name="Straight Connector 5"/>
          <p:cNvCxnSpPr/>
          <p:nvPr/>
        </p:nvCxnSpPr>
        <p:spPr>
          <a:xfrm>
            <a:off x="620688" y="0"/>
            <a:ext cx="0" cy="91440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16632" y="467572"/>
          <a:ext cx="6597352" cy="8587150"/>
        </p:xfrm>
        <a:graphic>
          <a:graphicData uri="http://schemas.openxmlformats.org/drawingml/2006/table">
            <a:tbl>
              <a:tblPr firstRow="1" bandRow="1">
                <a:tableStyleId>{5C22544A-7EE6-4342-B048-85BDC9FD1C3A}</a:tableStyleId>
              </a:tblPr>
              <a:tblGrid>
                <a:gridCol w="6597352"/>
              </a:tblGrid>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cxnSp>
        <p:nvCxnSpPr>
          <p:cNvPr id="6" name="Straight Connector 5"/>
          <p:cNvCxnSpPr/>
          <p:nvPr/>
        </p:nvCxnSpPr>
        <p:spPr>
          <a:xfrm>
            <a:off x="620688" y="0"/>
            <a:ext cx="0" cy="9144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9431483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5396" y="185051"/>
            <a:ext cx="2318263" cy="400110"/>
          </a:xfrm>
          <a:prstGeom prst="rect">
            <a:avLst/>
          </a:prstGeom>
          <a:noFill/>
        </p:spPr>
        <p:txBody>
          <a:bodyPr wrap="none" rtlCol="0">
            <a:spAutoFit/>
          </a:bodyPr>
          <a:lstStyle/>
          <a:p>
            <a:r>
              <a:rPr lang="en-GB" sz="2000" dirty="0" smtClean="0">
                <a:solidFill>
                  <a:srgbClr val="7030A0"/>
                </a:solidFill>
                <a:latin typeface="Comic Sans MS" pitchFamily="66" charset="0"/>
              </a:rPr>
              <a:t>Spelling test time</a:t>
            </a:r>
            <a:endParaRPr lang="en-GB" sz="2000" dirty="0">
              <a:solidFill>
                <a:srgbClr val="7030A0"/>
              </a:solidFill>
              <a:latin typeface="Comic Sans MS" pitchFamily="66" charset="0"/>
            </a:endParaRPr>
          </a:p>
        </p:txBody>
      </p:sp>
      <p:pic>
        <p:nvPicPr>
          <p:cNvPr id="1026" name="Picture 2" descr="http://locosbajitoszarzablog.blogia.com/upload/20130118095754-spelling-test.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65111" y="35496"/>
            <a:ext cx="2407709" cy="1494632"/>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xmlns="" val="2252105217"/>
              </p:ext>
            </p:extLst>
          </p:nvPr>
        </p:nvGraphicFramePr>
        <p:xfrm>
          <a:off x="404664" y="1259632"/>
          <a:ext cx="6048670" cy="7530908"/>
        </p:xfrm>
        <a:graphic>
          <a:graphicData uri="http://schemas.openxmlformats.org/drawingml/2006/table">
            <a:tbl>
              <a:tblPr firstRow="1" bandRow="1">
                <a:tableStyleId>{5C22544A-7EE6-4342-B048-85BDC9FD1C3A}</a:tableStyleId>
              </a:tblPr>
              <a:tblGrid>
                <a:gridCol w="555316"/>
                <a:gridCol w="1831118"/>
                <a:gridCol w="1831118"/>
                <a:gridCol w="1831118"/>
              </a:tblGrid>
              <a:tr h="342314">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300" dirty="0" smtClean="0">
                          <a:solidFill>
                            <a:schemeClr val="tx1"/>
                          </a:solidFill>
                        </a:rPr>
                        <a:t>Test</a:t>
                      </a:r>
                      <a:r>
                        <a:rPr lang="en-GB" sz="1300" baseline="0" dirty="0" smtClean="0">
                          <a:solidFill>
                            <a:schemeClr val="tx1"/>
                          </a:solidFill>
                        </a:rPr>
                        <a:t> 1</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300" dirty="0" smtClean="0">
                          <a:solidFill>
                            <a:schemeClr val="tx1"/>
                          </a:solidFill>
                        </a:rPr>
                        <a:t>Test 2</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300" dirty="0" smtClean="0">
                          <a:solidFill>
                            <a:schemeClr val="tx1"/>
                          </a:solidFill>
                        </a:rPr>
                        <a:t>Test 3</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42314">
                <a:tc rowSpan="15">
                  <a:txBody>
                    <a:bodyPr/>
                    <a:lstStyle/>
                    <a:p>
                      <a:pPr algn="ctr"/>
                      <a:r>
                        <a:rPr lang="en-GB" sz="1300" dirty="0" smtClean="0">
                          <a:solidFill>
                            <a:schemeClr val="tx1"/>
                          </a:solidFill>
                        </a:rPr>
                        <a:t>Commonly misspelt words</a:t>
                      </a:r>
                      <a:endParaRPr lang="en-GB" sz="1300" dirty="0">
                        <a:solidFill>
                          <a:schemeClr val="tx1"/>
                        </a:solidFill>
                      </a:endParaRPr>
                    </a:p>
                  </a:txBody>
                  <a:tcPr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pPr algn="ctr"/>
                      <a:endParaRPr lang="en-GB" sz="1300" dirty="0">
                        <a:solidFill>
                          <a:schemeClr val="tx1"/>
                        </a:solidFill>
                      </a:endParaRPr>
                    </a:p>
                  </a:txBody>
                  <a:tcPr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pPr algn="ctr"/>
                      <a:endParaRPr lang="en-GB" sz="1300" dirty="0">
                        <a:solidFill>
                          <a:schemeClr val="tx1"/>
                        </a:solidFill>
                      </a:endParaRPr>
                    </a:p>
                  </a:txBody>
                  <a:tcPr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aseline="0" dirty="0" smtClean="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rowSpan="5">
                  <a:txBody>
                    <a:bodyPr/>
                    <a:lstStyle/>
                    <a:p>
                      <a:pPr algn="ctr"/>
                      <a:r>
                        <a:rPr lang="en-GB" sz="1300" dirty="0" smtClean="0">
                          <a:solidFill>
                            <a:schemeClr val="tx1"/>
                          </a:solidFill>
                        </a:rPr>
                        <a:t>Topic specific words</a:t>
                      </a:r>
                      <a:endParaRPr lang="en-GB" sz="1300" dirty="0">
                        <a:solidFill>
                          <a:schemeClr val="tx1"/>
                        </a:solidFill>
                      </a:endParaRPr>
                    </a:p>
                  </a:txBody>
                  <a:tcPr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dirty="0">
                        <a:solidFill>
                          <a:schemeClr val="tx1"/>
                        </a:solidFill>
                      </a:endParaRPr>
                    </a:p>
                  </a:txBody>
                  <a:tcPr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latin typeface="Comic Sans MS" pitchFamily="66" charset="0"/>
                        </a:rPr>
                        <a:t>Total:</a:t>
                      </a:r>
                      <a:r>
                        <a:rPr lang="en-GB" sz="1200" baseline="0" dirty="0" smtClean="0">
                          <a:solidFill>
                            <a:schemeClr val="tx1"/>
                          </a:solidFill>
                          <a:latin typeface="Comic Sans MS" pitchFamily="66" charset="0"/>
                        </a:rPr>
                        <a:t>                   /20</a:t>
                      </a:r>
                      <a:endParaRPr lang="en-GB" sz="120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latin typeface="Comic Sans MS" pitchFamily="66" charset="0"/>
                        </a:rPr>
                        <a:t>Total:</a:t>
                      </a:r>
                      <a:r>
                        <a:rPr lang="en-GB" sz="1200" baseline="0" dirty="0" smtClean="0">
                          <a:solidFill>
                            <a:schemeClr val="tx1"/>
                          </a:solidFill>
                          <a:latin typeface="Comic Sans MS" pitchFamily="66" charset="0"/>
                        </a:rPr>
                        <a:t>                   /20 </a:t>
                      </a:r>
                      <a:endParaRPr lang="en-GB" sz="1200" dirty="0" smtClean="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latin typeface="Comic Sans MS" pitchFamily="66" charset="0"/>
                        </a:rPr>
                        <a:t>Total:</a:t>
                      </a:r>
                      <a:r>
                        <a:rPr lang="en-GB" sz="1200" baseline="0" dirty="0" smtClean="0">
                          <a:solidFill>
                            <a:schemeClr val="tx1"/>
                          </a:solidFill>
                          <a:latin typeface="Comic Sans MS" pitchFamily="66" charset="0"/>
                        </a:rPr>
                        <a:t>                   /20 </a:t>
                      </a:r>
                      <a:endParaRPr lang="en-GB" sz="1200" dirty="0" smtClean="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xmlns="" val="27491874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60649" y="450927"/>
          <a:ext cx="6336705" cy="8557850"/>
        </p:xfrm>
        <a:graphic>
          <a:graphicData uri="http://schemas.openxmlformats.org/drawingml/2006/table">
            <a:tbl>
              <a:tblPr firstRow="1" bandRow="1">
                <a:tableStyleId>{5C22544A-7EE6-4342-B048-85BDC9FD1C3A}</a:tableStyleId>
              </a:tblPr>
              <a:tblGrid>
                <a:gridCol w="2112235"/>
                <a:gridCol w="2112235"/>
                <a:gridCol w="2112235"/>
              </a:tblGrid>
              <a:tr h="342314">
                <a:tc>
                  <a:txBody>
                    <a:bodyPr/>
                    <a:lstStyle/>
                    <a:p>
                      <a:pPr algn="ctr"/>
                      <a:r>
                        <a:rPr lang="en-GB" sz="1300" dirty="0" smtClean="0">
                          <a:latin typeface="Comic Sans MS" pitchFamily="66" charset="0"/>
                        </a:rPr>
                        <a:t>Relevant </a:t>
                      </a: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GB" sz="1300" dirty="0" smtClean="0">
                          <a:latin typeface="Comic Sans MS" pitchFamily="66" charset="0"/>
                        </a:rPr>
                        <a:t>Interesting </a:t>
                      </a: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1300" dirty="0" smtClean="0">
                          <a:latin typeface="Comic Sans MS" pitchFamily="66" charset="0"/>
                        </a:rPr>
                        <a:t>Ambitious </a:t>
                      </a: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tr>
              <a:tr h="342314">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TextBox 7"/>
          <p:cNvSpPr txBox="1"/>
          <p:nvPr/>
        </p:nvSpPr>
        <p:spPr>
          <a:xfrm>
            <a:off x="2075105" y="52113"/>
            <a:ext cx="2707793" cy="338554"/>
          </a:xfrm>
          <a:prstGeom prst="rect">
            <a:avLst/>
          </a:prstGeom>
          <a:noFill/>
        </p:spPr>
        <p:txBody>
          <a:bodyPr wrap="none" rtlCol="0">
            <a:spAutoFit/>
          </a:bodyPr>
          <a:lstStyle/>
          <a:p>
            <a:pPr algn="ctr"/>
            <a:r>
              <a:rPr lang="en-GB" sz="1600" dirty="0" smtClean="0">
                <a:latin typeface="Comic Sans MS" pitchFamily="66" charset="0"/>
              </a:rPr>
              <a:t>Choose your words wisely! </a:t>
            </a:r>
            <a:endParaRPr lang="en-GB" sz="1600" dirty="0">
              <a:latin typeface="Comic Sans MS"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5396" y="185051"/>
            <a:ext cx="1901483" cy="400110"/>
          </a:xfrm>
          <a:prstGeom prst="rect">
            <a:avLst/>
          </a:prstGeom>
          <a:noFill/>
        </p:spPr>
        <p:txBody>
          <a:bodyPr wrap="none" rtlCol="0">
            <a:spAutoFit/>
          </a:bodyPr>
          <a:lstStyle/>
          <a:p>
            <a:r>
              <a:rPr lang="en-GB" sz="2000" dirty="0" smtClean="0">
                <a:solidFill>
                  <a:srgbClr val="7030A0"/>
                </a:solidFill>
                <a:latin typeface="Comic Sans MS" pitchFamily="66" charset="0"/>
              </a:rPr>
              <a:t>Spelling test 1</a:t>
            </a:r>
            <a:endParaRPr lang="en-GB" sz="2000" dirty="0">
              <a:solidFill>
                <a:srgbClr val="7030A0"/>
              </a:solidFill>
              <a:latin typeface="Comic Sans MS" pitchFamily="66" charset="0"/>
            </a:endParaRPr>
          </a:p>
        </p:txBody>
      </p:sp>
      <p:pic>
        <p:nvPicPr>
          <p:cNvPr id="1026" name="Picture 2" descr="http://locosbajitoszarzablog.blogia.com/upload/20130118095754-spelling-test.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65111" y="219206"/>
            <a:ext cx="2407709" cy="149463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404665" y="709836"/>
            <a:ext cx="6120681" cy="1015663"/>
          </a:xfrm>
          <a:prstGeom prst="rect">
            <a:avLst/>
          </a:prstGeom>
          <a:noFill/>
        </p:spPr>
        <p:txBody>
          <a:bodyPr wrap="square" rtlCol="0">
            <a:spAutoFit/>
          </a:bodyPr>
          <a:lstStyle/>
          <a:p>
            <a:r>
              <a:rPr lang="en-GB" sz="1200" dirty="0" smtClean="0">
                <a:latin typeface="Comic Sans MS" pitchFamily="66" charset="0"/>
              </a:rPr>
              <a:t>You will be tested on your spellings  in  every</a:t>
            </a:r>
          </a:p>
          <a:p>
            <a:r>
              <a:rPr lang="en-GB" sz="1200" dirty="0" smtClean="0">
                <a:latin typeface="Comic Sans MS" pitchFamily="66" charset="0"/>
              </a:rPr>
              <a:t>literacy lesson. </a:t>
            </a:r>
          </a:p>
          <a:p>
            <a:endParaRPr lang="en-GB" sz="1200" dirty="0" smtClean="0">
              <a:latin typeface="Comic Sans MS" pitchFamily="66" charset="0"/>
            </a:endParaRPr>
          </a:p>
          <a:p>
            <a:r>
              <a:rPr lang="en-GB" sz="1200" dirty="0" smtClean="0">
                <a:latin typeface="Comic Sans MS" pitchFamily="66" charset="0"/>
              </a:rPr>
              <a:t>You are expected to get at least 17/20 right each time. If you do not manage this you will need to re-take the test at another time. </a:t>
            </a:r>
            <a:endParaRPr lang="en-GB" sz="1200" dirty="0">
              <a:latin typeface="Comic Sans MS" pitchFamily="66"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3127096985"/>
              </p:ext>
            </p:extLst>
          </p:nvPr>
        </p:nvGraphicFramePr>
        <p:xfrm>
          <a:off x="476672" y="1846774"/>
          <a:ext cx="6048670" cy="7188594"/>
        </p:xfrm>
        <a:graphic>
          <a:graphicData uri="http://schemas.openxmlformats.org/drawingml/2006/table">
            <a:tbl>
              <a:tblPr firstRow="1" bandRow="1">
                <a:tableStyleId>{5C22544A-7EE6-4342-B048-85BDC9FD1C3A}</a:tableStyleId>
              </a:tblPr>
              <a:tblGrid>
                <a:gridCol w="555316"/>
                <a:gridCol w="1831118"/>
                <a:gridCol w="1831118"/>
                <a:gridCol w="1831118"/>
              </a:tblGrid>
              <a:tr h="342314">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300" dirty="0" smtClean="0">
                          <a:solidFill>
                            <a:schemeClr val="tx1"/>
                          </a:solidFill>
                        </a:rPr>
                        <a:t>Read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300" dirty="0" smtClean="0">
                          <a:solidFill>
                            <a:schemeClr val="tx1"/>
                          </a:solidFill>
                        </a:rPr>
                        <a:t>Write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300" dirty="0" smtClean="0">
                          <a:solidFill>
                            <a:schemeClr val="tx1"/>
                          </a:solidFill>
                        </a:rPr>
                        <a:t>Cover and write</a:t>
                      </a:r>
                      <a:r>
                        <a:rPr lang="en-GB" sz="1300" baseline="0" dirty="0" smtClean="0">
                          <a:solidFill>
                            <a:schemeClr val="tx1"/>
                          </a:solidFill>
                        </a:rPr>
                        <a:t>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42314">
                <a:tc rowSpan="15">
                  <a:txBody>
                    <a:bodyPr/>
                    <a:lstStyle/>
                    <a:p>
                      <a:pPr algn="ctr"/>
                      <a:r>
                        <a:rPr lang="en-GB" sz="1300" dirty="0" smtClean="0">
                          <a:solidFill>
                            <a:schemeClr val="tx1"/>
                          </a:solidFill>
                        </a:rPr>
                        <a:t>Commonly misspelt words </a:t>
                      </a:r>
                      <a:endParaRPr lang="en-GB" sz="1300" dirty="0">
                        <a:solidFill>
                          <a:schemeClr val="tx1"/>
                        </a:solidFill>
                      </a:endParaRPr>
                    </a:p>
                  </a:txBody>
                  <a:tcPr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Conscious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Ambitious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Suspicious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Cautious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Vicious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pPr algn="ctr"/>
                      <a:endParaRPr lang="en-GB" sz="1300" dirty="0">
                        <a:solidFill>
                          <a:schemeClr val="tx1"/>
                        </a:solidFill>
                      </a:endParaRPr>
                    </a:p>
                  </a:txBody>
                  <a:tcPr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Pretentious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Gracious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Fictitious</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dirty="0" smtClean="0">
                          <a:solidFill>
                            <a:schemeClr val="tx1"/>
                          </a:solidFill>
                        </a:rPr>
                        <a:t>Precious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Fractious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pPr algn="ctr"/>
                      <a:endParaRPr lang="en-GB" sz="1300" dirty="0">
                        <a:solidFill>
                          <a:schemeClr val="tx1"/>
                        </a:solidFill>
                      </a:endParaRPr>
                    </a:p>
                  </a:txBody>
                  <a:tcPr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Delicious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Vexatious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Spacious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Anxious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baseline="0" dirty="0" smtClean="0">
                          <a:solidFill>
                            <a:schemeClr val="tx1"/>
                          </a:solidFill>
                        </a:rPr>
                        <a:t>Tenacious </a:t>
                      </a: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rowSpan="5">
                  <a:txBody>
                    <a:bodyPr/>
                    <a:lstStyle/>
                    <a:p>
                      <a:pPr algn="ctr"/>
                      <a:r>
                        <a:rPr lang="en-GB" sz="1300" dirty="0" smtClean="0">
                          <a:solidFill>
                            <a:schemeClr val="tx1"/>
                          </a:solidFill>
                        </a:rPr>
                        <a:t>Topic specific words</a:t>
                      </a:r>
                      <a:endParaRPr lang="en-GB" sz="1300" dirty="0">
                        <a:solidFill>
                          <a:schemeClr val="tx1"/>
                        </a:solidFill>
                      </a:endParaRPr>
                    </a:p>
                  </a:txBody>
                  <a:tcPr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sz="13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sz="13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sz="13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sz="13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sz="13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xmlns="" val="27491874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340768" y="2287489"/>
            <a:ext cx="5256584" cy="1368152"/>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smtClean="0">
                <a:latin typeface="Comic Sans MS" pitchFamily="66" charset="0"/>
              </a:rPr>
              <a:t>By understanding the metalanguage you can understand more clearly how to construct your writing. </a:t>
            </a:r>
          </a:p>
          <a:p>
            <a:endParaRPr lang="en-GB" sz="1200" dirty="0" smtClean="0">
              <a:latin typeface="Comic Sans MS" pitchFamily="66" charset="0"/>
            </a:endParaRPr>
          </a:p>
          <a:p>
            <a:r>
              <a:rPr lang="en-GB" sz="1200" dirty="0" smtClean="0">
                <a:latin typeface="Comic Sans MS" pitchFamily="66" charset="0"/>
              </a:rPr>
              <a:t>For example, if your teacher tells you “You need to add a </a:t>
            </a:r>
            <a:r>
              <a:rPr lang="en-GB" sz="1200" u="sng" dirty="0" smtClean="0">
                <a:latin typeface="Comic Sans MS" pitchFamily="66" charset="0"/>
              </a:rPr>
              <a:t>noun</a:t>
            </a:r>
            <a:r>
              <a:rPr lang="en-GB" sz="1200" dirty="0" smtClean="0">
                <a:latin typeface="Comic Sans MS" pitchFamily="66" charset="0"/>
              </a:rPr>
              <a:t> into your sentence to make sure it makes sense” or “you need to add a </a:t>
            </a:r>
            <a:r>
              <a:rPr lang="en-GB" sz="1200" u="sng" dirty="0" smtClean="0">
                <a:latin typeface="Comic Sans MS" pitchFamily="66" charset="0"/>
              </a:rPr>
              <a:t>complex sentence </a:t>
            </a:r>
            <a:r>
              <a:rPr lang="en-GB" sz="1200" dirty="0" smtClean="0">
                <a:latin typeface="Comic Sans MS" pitchFamily="66" charset="0"/>
              </a:rPr>
              <a:t>to add more description” then it becomes much easier to begin to tackle the task you have been set. </a:t>
            </a:r>
          </a:p>
        </p:txBody>
      </p:sp>
      <p:sp>
        <p:nvSpPr>
          <p:cNvPr id="4" name="TextBox 3"/>
          <p:cNvSpPr txBox="1"/>
          <p:nvPr/>
        </p:nvSpPr>
        <p:spPr>
          <a:xfrm>
            <a:off x="2311547" y="107504"/>
            <a:ext cx="2143536" cy="461665"/>
          </a:xfrm>
          <a:prstGeom prst="rect">
            <a:avLst/>
          </a:prstGeom>
          <a:noFill/>
        </p:spPr>
        <p:txBody>
          <a:bodyPr wrap="none" rtlCol="0">
            <a:spAutoFit/>
          </a:bodyPr>
          <a:lstStyle/>
          <a:p>
            <a:r>
              <a:rPr lang="en-GB" sz="2400" dirty="0" smtClean="0">
                <a:solidFill>
                  <a:srgbClr val="0070C0"/>
                </a:solidFill>
                <a:latin typeface="Comic Sans MS" pitchFamily="66" charset="0"/>
              </a:rPr>
              <a:t>Metalanguage</a:t>
            </a:r>
            <a:endParaRPr lang="en-GB" sz="2400" dirty="0">
              <a:solidFill>
                <a:srgbClr val="0070C0"/>
              </a:solidFill>
              <a:latin typeface="Comic Sans MS" pitchFamily="66" charset="0"/>
            </a:endParaRPr>
          </a:p>
        </p:txBody>
      </p:sp>
      <p:pic>
        <p:nvPicPr>
          <p:cNvPr id="59394" name="Picture 2" descr="http://www.brainpickings.org/wp-content/uploads/2012/04/rainbowbrain.png"/>
          <p:cNvPicPr>
            <a:picLocks noChangeAspect="1" noChangeArrowheads="1"/>
          </p:cNvPicPr>
          <p:nvPr/>
        </p:nvPicPr>
        <p:blipFill>
          <a:blip r:embed="rId2" cstate="print"/>
          <a:srcRect/>
          <a:stretch>
            <a:fillRect/>
          </a:stretch>
        </p:blipFill>
        <p:spPr bwMode="auto">
          <a:xfrm>
            <a:off x="5589659" y="323528"/>
            <a:ext cx="1151709" cy="1512168"/>
          </a:xfrm>
          <a:prstGeom prst="rect">
            <a:avLst/>
          </a:prstGeom>
          <a:noFill/>
        </p:spPr>
      </p:pic>
      <p:sp>
        <p:nvSpPr>
          <p:cNvPr id="6" name="Rectangle 5"/>
          <p:cNvSpPr/>
          <p:nvPr/>
        </p:nvSpPr>
        <p:spPr>
          <a:xfrm>
            <a:off x="260648" y="611560"/>
            <a:ext cx="5256584" cy="1224136"/>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smtClean="0">
                <a:latin typeface="Comic Sans MS" pitchFamily="66" charset="0"/>
              </a:rPr>
              <a:t>Don’t panic! Look at the root word (language) – we already know what this means. Now look at the prefix – Meta – this means ‘to make aware’. By putting these together it means that we are looking at the language (vocabulary) that describes the way we write and how we construct it. </a:t>
            </a:r>
          </a:p>
        </p:txBody>
      </p:sp>
      <p:pic>
        <p:nvPicPr>
          <p:cNvPr id="59396" name="Picture 4" descr="https://www.copyrightsworld.com/wp-content/uploads/Copyright-Importance.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88640" y="1979712"/>
            <a:ext cx="1093828" cy="1080121"/>
          </a:xfrm>
          <a:prstGeom prst="rect">
            <a:avLst/>
          </a:prstGeom>
          <a:noFill/>
        </p:spPr>
      </p:pic>
      <p:sp>
        <p:nvSpPr>
          <p:cNvPr id="9" name="TextBox 8"/>
          <p:cNvSpPr txBox="1"/>
          <p:nvPr/>
        </p:nvSpPr>
        <p:spPr>
          <a:xfrm>
            <a:off x="1268760" y="1979712"/>
            <a:ext cx="4423006" cy="307777"/>
          </a:xfrm>
          <a:prstGeom prst="rect">
            <a:avLst/>
          </a:prstGeom>
          <a:noFill/>
        </p:spPr>
        <p:txBody>
          <a:bodyPr wrap="none" rtlCol="0">
            <a:spAutoFit/>
          </a:bodyPr>
          <a:lstStyle/>
          <a:p>
            <a:r>
              <a:rPr lang="en-GB" sz="1400" dirty="0" smtClean="0">
                <a:latin typeface="Comic Sans MS" pitchFamily="66" charset="0"/>
              </a:rPr>
              <a:t>Why is it important to understand metalanguage? </a:t>
            </a:r>
            <a:endParaRPr lang="en-GB" sz="1400" dirty="0">
              <a:latin typeface="Comic Sans MS" pitchFamily="66" charset="0"/>
            </a:endParaRPr>
          </a:p>
        </p:txBody>
      </p:sp>
      <p:pic>
        <p:nvPicPr>
          <p:cNvPr id="59398" name="Picture 6" descr="http://chsweb.lr.k12.nj.us/dprocida/procidawebquest/task.gif"/>
          <p:cNvPicPr>
            <a:picLocks noChangeAspect="1" noChangeArrowheads="1"/>
          </p:cNvPicPr>
          <p:nvPr/>
        </p:nvPicPr>
        <p:blipFill>
          <a:blip r:embed="rId4" cstate="print"/>
          <a:srcRect/>
          <a:stretch>
            <a:fillRect/>
          </a:stretch>
        </p:blipFill>
        <p:spPr bwMode="auto">
          <a:xfrm>
            <a:off x="188640" y="3779912"/>
            <a:ext cx="1224136" cy="1236178"/>
          </a:xfrm>
          <a:prstGeom prst="rect">
            <a:avLst/>
          </a:prstGeom>
          <a:noFill/>
        </p:spPr>
      </p:pic>
      <p:sp>
        <p:nvSpPr>
          <p:cNvPr id="11" name="TextBox 10"/>
          <p:cNvSpPr txBox="1"/>
          <p:nvPr/>
        </p:nvSpPr>
        <p:spPr>
          <a:xfrm>
            <a:off x="1412776" y="4049941"/>
            <a:ext cx="5184576" cy="954107"/>
          </a:xfrm>
          <a:prstGeom prst="rect">
            <a:avLst/>
          </a:prstGeom>
          <a:noFill/>
        </p:spPr>
        <p:txBody>
          <a:bodyPr wrap="square" rtlCol="0">
            <a:spAutoFit/>
          </a:bodyPr>
          <a:lstStyle/>
          <a:p>
            <a:pPr marL="342900" indent="-342900">
              <a:buAutoNum type="arabicPeriod"/>
            </a:pPr>
            <a:r>
              <a:rPr lang="en-GB" sz="1400" dirty="0" smtClean="0">
                <a:latin typeface="Comic Sans MS" pitchFamily="66" charset="0"/>
              </a:rPr>
              <a:t>Find the definition of the word and write it </a:t>
            </a:r>
            <a:r>
              <a:rPr lang="en-GB" sz="1400" u="sng" dirty="0" smtClean="0">
                <a:latin typeface="Comic Sans MS" pitchFamily="66" charset="0"/>
              </a:rPr>
              <a:t>in your own words. </a:t>
            </a:r>
          </a:p>
          <a:p>
            <a:pPr marL="342900" indent="-342900">
              <a:buAutoNum type="arabicPeriod"/>
            </a:pPr>
            <a:r>
              <a:rPr lang="en-GB" sz="1400" dirty="0" smtClean="0">
                <a:latin typeface="Comic Sans MS" pitchFamily="66" charset="0"/>
              </a:rPr>
              <a:t>Write a sentence using the type of metalanguage you have defined. Circle or underline the metalanguage. </a:t>
            </a:r>
            <a:endParaRPr lang="en-GB" sz="1400" dirty="0">
              <a:latin typeface="Comic Sans MS" pitchFamily="66" charset="0"/>
            </a:endParaRPr>
          </a:p>
        </p:txBody>
      </p:sp>
      <p:graphicFrame>
        <p:nvGraphicFramePr>
          <p:cNvPr id="13" name="Table 12"/>
          <p:cNvGraphicFramePr>
            <a:graphicFrameLocks noGrp="1"/>
          </p:cNvGraphicFramePr>
          <p:nvPr/>
        </p:nvGraphicFramePr>
        <p:xfrm>
          <a:off x="332656" y="5148064"/>
          <a:ext cx="6264696" cy="3629242"/>
        </p:xfrm>
        <a:graphic>
          <a:graphicData uri="http://schemas.openxmlformats.org/drawingml/2006/table">
            <a:tbl>
              <a:tblPr firstRow="1" bandRow="1">
                <a:tableStyleId>{5C22544A-7EE6-4342-B048-85BDC9FD1C3A}</a:tableStyleId>
              </a:tblPr>
              <a:tblGrid>
                <a:gridCol w="6264696"/>
              </a:tblGrid>
              <a:tr h="424846">
                <a:tc>
                  <a:txBody>
                    <a:bodyPr/>
                    <a:lstStyle/>
                    <a:p>
                      <a:r>
                        <a:rPr lang="en-GB" sz="1400" b="1" dirty="0" smtClean="0">
                          <a:solidFill>
                            <a:sysClr val="windowText" lastClr="000000"/>
                          </a:solidFill>
                          <a:latin typeface="Comic Sans MS" pitchFamily="66" charset="0"/>
                        </a:rPr>
                        <a:t>Word: Noun</a:t>
                      </a:r>
                      <a:endParaRPr lang="en-GB" sz="1400" b="1" dirty="0">
                        <a:solidFill>
                          <a:sysClr val="windowText" lastClr="00000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r>
              <a:tr h="424846">
                <a:tc>
                  <a:txBody>
                    <a:bodyPr/>
                    <a:lstStyle/>
                    <a:p>
                      <a:r>
                        <a:rPr lang="en-GB" sz="1400" b="1" dirty="0" smtClean="0">
                          <a:solidFill>
                            <a:sysClr val="windowText" lastClr="000000"/>
                          </a:solidFill>
                          <a:latin typeface="Comic Sans MS" pitchFamily="66" charset="0"/>
                        </a:rPr>
                        <a:t>Definition</a:t>
                      </a:r>
                      <a:r>
                        <a:rPr lang="en-GB" sz="1200" b="1" dirty="0" smtClean="0">
                          <a:solidFill>
                            <a:sysClr val="windowText" lastClr="000000"/>
                          </a:solidFill>
                          <a:latin typeface="Comic Sans MS" pitchFamily="66" charset="0"/>
                        </a:rPr>
                        <a:t>: </a:t>
                      </a:r>
                      <a:r>
                        <a:rPr lang="en-GB" sz="1200" b="0" dirty="0" smtClean="0">
                          <a:solidFill>
                            <a:sysClr val="windowText" lastClr="000000"/>
                          </a:solidFill>
                          <a:latin typeface="Comic Sans MS" pitchFamily="66" charset="0"/>
                        </a:rPr>
                        <a:t>A person,</a:t>
                      </a:r>
                      <a:r>
                        <a:rPr lang="en-GB" sz="1200" b="0" baseline="0" dirty="0" smtClean="0">
                          <a:solidFill>
                            <a:sysClr val="windowText" lastClr="000000"/>
                          </a:solidFill>
                          <a:latin typeface="Comic Sans MS" pitchFamily="66" charset="0"/>
                        </a:rPr>
                        <a:t> place or thing – if it is a proper noun then you need to use a capital letter. These are always the subject of the sentence. </a:t>
                      </a:r>
                      <a:endParaRPr lang="en-GB" sz="1400" b="0" dirty="0">
                        <a:solidFill>
                          <a:sysClr val="windowText" lastClr="00000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r>
              <a:tr h="424846">
                <a:tc>
                  <a:txBody>
                    <a:bodyPr/>
                    <a:lstStyle/>
                    <a:p>
                      <a:r>
                        <a:rPr lang="en-GB" sz="1400" b="1" dirty="0" smtClean="0">
                          <a:solidFill>
                            <a:sysClr val="windowText" lastClr="000000"/>
                          </a:solidFill>
                          <a:latin typeface="Comic Sans MS" pitchFamily="66" charset="0"/>
                        </a:rPr>
                        <a:t>Sentence:</a:t>
                      </a:r>
                      <a:r>
                        <a:rPr lang="en-GB" sz="1400" b="1" baseline="0" dirty="0" smtClean="0">
                          <a:solidFill>
                            <a:sysClr val="windowText" lastClr="000000"/>
                          </a:solidFill>
                          <a:latin typeface="Comic Sans MS" pitchFamily="66" charset="0"/>
                        </a:rPr>
                        <a:t> </a:t>
                      </a:r>
                      <a:r>
                        <a:rPr lang="en-GB" sz="1200" b="0" baseline="0" dirty="0" smtClean="0">
                          <a:solidFill>
                            <a:sysClr val="windowText" lastClr="000000"/>
                          </a:solidFill>
                          <a:latin typeface="Comic Sans MS" pitchFamily="66" charset="0"/>
                        </a:rPr>
                        <a:t>The </a:t>
                      </a:r>
                      <a:r>
                        <a:rPr lang="en-GB" sz="1200" b="0" u="sng" baseline="0" dirty="0" smtClean="0">
                          <a:solidFill>
                            <a:sysClr val="windowText" lastClr="000000"/>
                          </a:solidFill>
                          <a:latin typeface="Comic Sans MS" pitchFamily="66" charset="0"/>
                        </a:rPr>
                        <a:t>princess</a:t>
                      </a:r>
                      <a:r>
                        <a:rPr lang="en-GB" sz="1200" b="0" baseline="0" dirty="0" smtClean="0">
                          <a:solidFill>
                            <a:sysClr val="windowText" lastClr="000000"/>
                          </a:solidFill>
                          <a:latin typeface="Comic Sans MS" pitchFamily="66" charset="0"/>
                        </a:rPr>
                        <a:t> was exceptionally beautiful. </a:t>
                      </a:r>
                      <a:endParaRPr lang="en-GB" sz="1200" b="0" dirty="0">
                        <a:solidFill>
                          <a:sysClr val="windowText" lastClr="00000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r>
              <a:tr h="165622">
                <a:tc>
                  <a:txBody>
                    <a:bodyPr/>
                    <a:lstStyle/>
                    <a:p>
                      <a:endParaRPr lang="en-GB" sz="500" b="1" dirty="0">
                        <a:latin typeface="Comic Sans MS"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4846">
                <a:tc>
                  <a:txBody>
                    <a:bodyPr/>
                    <a:lstStyle/>
                    <a:p>
                      <a:r>
                        <a:rPr lang="en-GB" sz="1400" b="1" dirty="0" smtClean="0">
                          <a:latin typeface="Comic Sans MS" pitchFamily="66" charset="0"/>
                        </a:rPr>
                        <a:t>Word: Prefix </a:t>
                      </a:r>
                      <a:endParaRPr lang="en-GB" sz="1400" b="1"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r>
              <a:tr h="424846">
                <a:tc>
                  <a:txBody>
                    <a:bodyPr/>
                    <a:lstStyle/>
                    <a:p>
                      <a:r>
                        <a:rPr lang="en-GB" sz="1400" b="1" dirty="0" smtClean="0">
                          <a:latin typeface="Comic Sans MS" pitchFamily="66" charset="0"/>
                        </a:rPr>
                        <a:t>Definition:</a:t>
                      </a:r>
                      <a:r>
                        <a:rPr lang="en-GB" sz="1400" b="1" baseline="0" dirty="0" smtClean="0">
                          <a:latin typeface="Comic Sans MS" pitchFamily="66" charset="0"/>
                        </a:rPr>
                        <a:t> </a:t>
                      </a:r>
                      <a:endParaRPr lang="en-GB" sz="1400" b="1"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24846">
                <a:tc>
                  <a:txBody>
                    <a:bodyPr/>
                    <a:lstStyle/>
                    <a:p>
                      <a:endParaRPr lang="en-GB" sz="1400" b="1"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24846">
                <a:tc>
                  <a:txBody>
                    <a:bodyPr/>
                    <a:lstStyle/>
                    <a:p>
                      <a:r>
                        <a:rPr lang="en-GB" sz="1400" b="1" dirty="0" smtClean="0">
                          <a:latin typeface="Comic Sans MS" pitchFamily="66" charset="0"/>
                        </a:rPr>
                        <a:t>Sentence: </a:t>
                      </a:r>
                      <a:endParaRPr lang="en-GB" sz="1400" b="1"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24846">
                <a:tc>
                  <a:txBody>
                    <a:bodyPr/>
                    <a:lstStyle/>
                    <a:p>
                      <a:endParaRPr lang="en-GB" sz="1400" b="1"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88640" y="251520"/>
          <a:ext cx="6408712" cy="8640950"/>
        </p:xfrm>
        <a:graphic>
          <a:graphicData uri="http://schemas.openxmlformats.org/drawingml/2006/table">
            <a:tbl>
              <a:tblPr firstRow="1" bandRow="1">
                <a:tableStyleId>{5C22544A-7EE6-4342-B048-85BDC9FD1C3A}</a:tableStyleId>
              </a:tblPr>
              <a:tblGrid>
                <a:gridCol w="6408712"/>
              </a:tblGrid>
              <a:tr h="345638">
                <a:tc>
                  <a:txBody>
                    <a:bodyPr/>
                    <a:lstStyle/>
                    <a:p>
                      <a:r>
                        <a:rPr lang="en-GB" sz="1400" b="1" dirty="0" smtClean="0">
                          <a:solidFill>
                            <a:sysClr val="windowText" lastClr="000000"/>
                          </a:solidFill>
                          <a:latin typeface="Comic Sans MS" pitchFamily="66" charset="0"/>
                        </a:rPr>
                        <a:t>Word: Hyperbole </a:t>
                      </a:r>
                      <a:endParaRPr lang="en-GB" sz="1400" b="1" dirty="0">
                        <a:solidFill>
                          <a:sysClr val="windowText" lastClr="00000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r>
              <a:tr h="345638">
                <a:tc>
                  <a:txBody>
                    <a:bodyPr/>
                    <a:lstStyle/>
                    <a:p>
                      <a:r>
                        <a:rPr lang="en-GB" sz="1400" b="1" dirty="0" smtClean="0">
                          <a:solidFill>
                            <a:sysClr val="windowText" lastClr="000000"/>
                          </a:solidFill>
                          <a:latin typeface="Comic Sans MS" pitchFamily="66" charset="0"/>
                        </a:rPr>
                        <a:t>Definition:</a:t>
                      </a:r>
                      <a:endParaRPr lang="en-GB" sz="1400" b="1" dirty="0">
                        <a:solidFill>
                          <a:sysClr val="windowText" lastClr="00000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5638">
                <a:tc>
                  <a:txBody>
                    <a:bodyPr/>
                    <a:lstStyle/>
                    <a:p>
                      <a:endParaRPr lang="en-GB" sz="1400" b="1" dirty="0">
                        <a:solidFill>
                          <a:sysClr val="windowText" lastClr="00000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5638">
                <a:tc>
                  <a:txBody>
                    <a:bodyPr/>
                    <a:lstStyle/>
                    <a:p>
                      <a:r>
                        <a:rPr lang="en-GB" sz="1400" b="1" dirty="0" smtClean="0">
                          <a:solidFill>
                            <a:sysClr val="windowText" lastClr="000000"/>
                          </a:solidFill>
                          <a:latin typeface="Comic Sans MS" pitchFamily="66" charset="0"/>
                        </a:rPr>
                        <a:t>Sentence:</a:t>
                      </a:r>
                      <a:r>
                        <a:rPr lang="en-GB" sz="1400" b="1" baseline="0" dirty="0" smtClean="0">
                          <a:solidFill>
                            <a:sysClr val="windowText" lastClr="000000"/>
                          </a:solidFill>
                          <a:latin typeface="Comic Sans MS" pitchFamily="66" charset="0"/>
                        </a:rPr>
                        <a:t> </a:t>
                      </a:r>
                      <a:endParaRPr lang="en-GB" sz="1400" b="1" dirty="0">
                        <a:solidFill>
                          <a:sysClr val="windowText" lastClr="00000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5638">
                <a:tc>
                  <a:txBody>
                    <a:bodyPr/>
                    <a:lstStyle/>
                    <a:p>
                      <a:endParaRPr lang="en-GB" sz="1400" b="1" dirty="0">
                        <a:solidFill>
                          <a:sysClr val="windowText" lastClr="00000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5638">
                <a:tc>
                  <a:txBody>
                    <a:bodyPr/>
                    <a:lstStyle/>
                    <a:p>
                      <a:r>
                        <a:rPr lang="en-GB" sz="1400" b="1" dirty="0" smtClean="0">
                          <a:solidFill>
                            <a:sysClr val="windowText" lastClr="000000"/>
                          </a:solidFill>
                          <a:latin typeface="Comic Sans MS" pitchFamily="66" charset="0"/>
                        </a:rPr>
                        <a:t>Word: Verb </a:t>
                      </a:r>
                      <a:endParaRPr lang="en-GB" sz="1400" b="1" dirty="0">
                        <a:solidFill>
                          <a:sysClr val="windowText" lastClr="00000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r>
              <a:tr h="345638">
                <a:tc>
                  <a:txBody>
                    <a:bodyPr/>
                    <a:lstStyle/>
                    <a:p>
                      <a:r>
                        <a:rPr lang="en-GB" sz="1400" b="1" dirty="0" smtClean="0">
                          <a:solidFill>
                            <a:sysClr val="windowText" lastClr="000000"/>
                          </a:solidFill>
                          <a:latin typeface="Comic Sans MS" pitchFamily="66" charset="0"/>
                        </a:rPr>
                        <a:t>Definition:</a:t>
                      </a:r>
                      <a:endParaRPr lang="en-GB" sz="1400" b="1" dirty="0">
                        <a:solidFill>
                          <a:sysClr val="windowText" lastClr="00000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5638">
                <a:tc>
                  <a:txBody>
                    <a:bodyPr/>
                    <a:lstStyle/>
                    <a:p>
                      <a:endParaRPr lang="en-GB" sz="1400" b="1" dirty="0">
                        <a:solidFill>
                          <a:sysClr val="windowText" lastClr="00000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5638">
                <a:tc>
                  <a:txBody>
                    <a:bodyPr/>
                    <a:lstStyle/>
                    <a:p>
                      <a:r>
                        <a:rPr lang="en-GB" sz="1400" b="1" dirty="0" smtClean="0">
                          <a:solidFill>
                            <a:sysClr val="windowText" lastClr="000000"/>
                          </a:solidFill>
                          <a:latin typeface="Comic Sans MS" pitchFamily="66" charset="0"/>
                        </a:rPr>
                        <a:t>Sentence:</a:t>
                      </a:r>
                      <a:r>
                        <a:rPr lang="en-GB" sz="1400" b="1" baseline="0" dirty="0" smtClean="0">
                          <a:solidFill>
                            <a:sysClr val="windowText" lastClr="000000"/>
                          </a:solidFill>
                          <a:latin typeface="Comic Sans MS" pitchFamily="66" charset="0"/>
                        </a:rPr>
                        <a:t> </a:t>
                      </a:r>
                      <a:endParaRPr lang="en-GB" sz="1400" b="1" dirty="0">
                        <a:solidFill>
                          <a:sysClr val="windowText" lastClr="00000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5638">
                <a:tc>
                  <a:txBody>
                    <a:bodyPr/>
                    <a:lstStyle/>
                    <a:p>
                      <a:endParaRPr lang="en-GB" sz="1400" b="1" dirty="0">
                        <a:solidFill>
                          <a:sysClr val="windowText" lastClr="00000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5638">
                <a:tc>
                  <a:txBody>
                    <a:bodyPr/>
                    <a:lstStyle/>
                    <a:p>
                      <a:r>
                        <a:rPr lang="en-GB" sz="1400" b="1" dirty="0" smtClean="0">
                          <a:solidFill>
                            <a:sysClr val="windowText" lastClr="000000"/>
                          </a:solidFill>
                          <a:latin typeface="Comic Sans MS" pitchFamily="66" charset="0"/>
                        </a:rPr>
                        <a:t>Word: Pronoun </a:t>
                      </a:r>
                      <a:endParaRPr lang="en-GB" sz="1400" b="1" dirty="0">
                        <a:solidFill>
                          <a:sysClr val="windowText" lastClr="00000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r>
              <a:tr h="345638">
                <a:tc>
                  <a:txBody>
                    <a:bodyPr/>
                    <a:lstStyle/>
                    <a:p>
                      <a:r>
                        <a:rPr lang="en-GB" sz="1400" b="1" dirty="0" smtClean="0">
                          <a:solidFill>
                            <a:sysClr val="windowText" lastClr="000000"/>
                          </a:solidFill>
                          <a:latin typeface="Comic Sans MS" pitchFamily="66" charset="0"/>
                        </a:rPr>
                        <a:t>Definition:</a:t>
                      </a:r>
                      <a:endParaRPr lang="en-GB" sz="1400" b="1" dirty="0">
                        <a:solidFill>
                          <a:sysClr val="windowText" lastClr="00000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5638">
                <a:tc>
                  <a:txBody>
                    <a:bodyPr/>
                    <a:lstStyle/>
                    <a:p>
                      <a:endParaRPr lang="en-GB" sz="1400" b="1" dirty="0">
                        <a:solidFill>
                          <a:sysClr val="windowText" lastClr="00000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5638">
                <a:tc>
                  <a:txBody>
                    <a:bodyPr/>
                    <a:lstStyle/>
                    <a:p>
                      <a:r>
                        <a:rPr lang="en-GB" sz="1400" b="1" dirty="0" smtClean="0">
                          <a:solidFill>
                            <a:sysClr val="windowText" lastClr="000000"/>
                          </a:solidFill>
                          <a:latin typeface="Comic Sans MS" pitchFamily="66" charset="0"/>
                        </a:rPr>
                        <a:t>Sentence:</a:t>
                      </a:r>
                      <a:r>
                        <a:rPr lang="en-GB" sz="1400" b="1" baseline="0" dirty="0" smtClean="0">
                          <a:solidFill>
                            <a:sysClr val="windowText" lastClr="000000"/>
                          </a:solidFill>
                          <a:latin typeface="Comic Sans MS" pitchFamily="66" charset="0"/>
                        </a:rPr>
                        <a:t> </a:t>
                      </a:r>
                      <a:endParaRPr lang="en-GB" sz="1400" b="1" dirty="0">
                        <a:solidFill>
                          <a:sysClr val="windowText" lastClr="00000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5638">
                <a:tc>
                  <a:txBody>
                    <a:bodyPr/>
                    <a:lstStyle/>
                    <a:p>
                      <a:endParaRPr lang="en-GB" sz="1400" b="1" dirty="0">
                        <a:solidFill>
                          <a:sysClr val="windowText" lastClr="00000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5638">
                <a:tc>
                  <a:txBody>
                    <a:bodyPr/>
                    <a:lstStyle/>
                    <a:p>
                      <a:r>
                        <a:rPr lang="en-GB" sz="1400" b="1" dirty="0" smtClean="0">
                          <a:solidFill>
                            <a:sysClr val="windowText" lastClr="000000"/>
                          </a:solidFill>
                          <a:latin typeface="Comic Sans MS" pitchFamily="66" charset="0"/>
                        </a:rPr>
                        <a:t>Word: Adverb </a:t>
                      </a:r>
                      <a:endParaRPr lang="en-GB" sz="1400" b="1" dirty="0">
                        <a:solidFill>
                          <a:sysClr val="windowText" lastClr="00000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r>
              <a:tr h="345638">
                <a:tc>
                  <a:txBody>
                    <a:bodyPr/>
                    <a:lstStyle/>
                    <a:p>
                      <a:r>
                        <a:rPr lang="en-GB" sz="1400" b="1" dirty="0" smtClean="0">
                          <a:solidFill>
                            <a:sysClr val="windowText" lastClr="000000"/>
                          </a:solidFill>
                          <a:latin typeface="Comic Sans MS" pitchFamily="66" charset="0"/>
                        </a:rPr>
                        <a:t>Definition:</a:t>
                      </a:r>
                      <a:endParaRPr lang="en-GB" sz="1400" b="1" dirty="0">
                        <a:solidFill>
                          <a:sysClr val="windowText" lastClr="00000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5638">
                <a:tc>
                  <a:txBody>
                    <a:bodyPr/>
                    <a:lstStyle/>
                    <a:p>
                      <a:endParaRPr lang="en-GB" sz="1400" b="1" dirty="0">
                        <a:solidFill>
                          <a:sysClr val="windowText" lastClr="00000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5638">
                <a:tc>
                  <a:txBody>
                    <a:bodyPr/>
                    <a:lstStyle/>
                    <a:p>
                      <a:r>
                        <a:rPr lang="en-GB" sz="1400" b="1" dirty="0" smtClean="0">
                          <a:solidFill>
                            <a:sysClr val="windowText" lastClr="000000"/>
                          </a:solidFill>
                          <a:latin typeface="Comic Sans MS" pitchFamily="66" charset="0"/>
                        </a:rPr>
                        <a:t>Sentence:</a:t>
                      </a:r>
                      <a:r>
                        <a:rPr lang="en-GB" sz="1400" b="1" baseline="0" dirty="0" smtClean="0">
                          <a:solidFill>
                            <a:sysClr val="windowText" lastClr="000000"/>
                          </a:solidFill>
                          <a:latin typeface="Comic Sans MS" pitchFamily="66" charset="0"/>
                        </a:rPr>
                        <a:t> </a:t>
                      </a:r>
                      <a:endParaRPr lang="en-GB" sz="1400" b="1" dirty="0">
                        <a:solidFill>
                          <a:sysClr val="windowText" lastClr="00000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5638">
                <a:tc>
                  <a:txBody>
                    <a:bodyPr/>
                    <a:lstStyle/>
                    <a:p>
                      <a:endParaRPr lang="en-GB" sz="1400" b="1" dirty="0">
                        <a:solidFill>
                          <a:sysClr val="windowText" lastClr="00000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5638">
                <a:tc>
                  <a:txBody>
                    <a:bodyPr/>
                    <a:lstStyle/>
                    <a:p>
                      <a:r>
                        <a:rPr lang="en-GB" sz="1400" b="1" dirty="0" smtClean="0">
                          <a:solidFill>
                            <a:sysClr val="windowText" lastClr="000000"/>
                          </a:solidFill>
                          <a:latin typeface="Comic Sans MS" pitchFamily="66" charset="0"/>
                        </a:rPr>
                        <a:t>Word: Superlative</a:t>
                      </a:r>
                      <a:endParaRPr lang="en-GB" sz="1400" b="1" dirty="0">
                        <a:solidFill>
                          <a:sysClr val="windowText" lastClr="00000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r>
              <a:tr h="345638">
                <a:tc>
                  <a:txBody>
                    <a:bodyPr/>
                    <a:lstStyle/>
                    <a:p>
                      <a:r>
                        <a:rPr lang="en-GB" sz="1400" b="1" dirty="0" smtClean="0">
                          <a:solidFill>
                            <a:sysClr val="windowText" lastClr="000000"/>
                          </a:solidFill>
                          <a:latin typeface="Comic Sans MS" pitchFamily="66" charset="0"/>
                        </a:rPr>
                        <a:t>Definition:</a:t>
                      </a:r>
                      <a:endParaRPr lang="en-GB" sz="1400" b="1" dirty="0">
                        <a:solidFill>
                          <a:sysClr val="windowText" lastClr="00000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5638">
                <a:tc>
                  <a:txBody>
                    <a:bodyPr/>
                    <a:lstStyle/>
                    <a:p>
                      <a:endParaRPr lang="en-GB" sz="1400" b="1" dirty="0">
                        <a:solidFill>
                          <a:sysClr val="windowText" lastClr="00000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5638">
                <a:tc>
                  <a:txBody>
                    <a:bodyPr/>
                    <a:lstStyle/>
                    <a:p>
                      <a:r>
                        <a:rPr lang="en-GB" sz="1400" b="1" dirty="0" smtClean="0">
                          <a:solidFill>
                            <a:sysClr val="windowText" lastClr="000000"/>
                          </a:solidFill>
                          <a:latin typeface="Comic Sans MS" pitchFamily="66" charset="0"/>
                        </a:rPr>
                        <a:t>Sentence:</a:t>
                      </a:r>
                      <a:r>
                        <a:rPr lang="en-GB" sz="1400" b="1" baseline="0" dirty="0" smtClean="0">
                          <a:solidFill>
                            <a:sysClr val="windowText" lastClr="000000"/>
                          </a:solidFill>
                          <a:latin typeface="Comic Sans MS" pitchFamily="66" charset="0"/>
                        </a:rPr>
                        <a:t> </a:t>
                      </a:r>
                      <a:endParaRPr lang="en-GB" sz="1400" b="1" dirty="0">
                        <a:solidFill>
                          <a:sysClr val="windowText" lastClr="00000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5638">
                <a:tc>
                  <a:txBody>
                    <a:bodyPr/>
                    <a:lstStyle/>
                    <a:p>
                      <a:endParaRPr lang="en-GB" sz="1400" b="1" dirty="0">
                        <a:solidFill>
                          <a:sysClr val="windowText" lastClr="00000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www.egsphysics.co.uk/files/images/bart_revise.jpg"/>
          <p:cNvPicPr>
            <a:picLocks noChangeAspect="1" noChangeArrowheads="1"/>
          </p:cNvPicPr>
          <p:nvPr/>
        </p:nvPicPr>
        <p:blipFill>
          <a:blip r:embed="rId2" cstate="print"/>
          <a:srcRect/>
          <a:stretch>
            <a:fillRect/>
          </a:stretch>
        </p:blipFill>
        <p:spPr bwMode="auto">
          <a:xfrm>
            <a:off x="4874127" y="179512"/>
            <a:ext cx="1939249" cy="1584176"/>
          </a:xfrm>
          <a:prstGeom prst="rect">
            <a:avLst/>
          </a:prstGeom>
          <a:noFill/>
        </p:spPr>
      </p:pic>
      <p:sp>
        <p:nvSpPr>
          <p:cNvPr id="5" name="Rectangle 4"/>
          <p:cNvSpPr/>
          <p:nvPr/>
        </p:nvSpPr>
        <p:spPr>
          <a:xfrm>
            <a:off x="188640" y="539552"/>
            <a:ext cx="4608512" cy="1584176"/>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smtClean="0">
                <a:latin typeface="Comic Sans MS" pitchFamily="66" charset="0"/>
              </a:rPr>
              <a:t>It is important to revise and practice the skills you have already learned or you will forget how to use them and your success will go in a straight line rather than upwards! </a:t>
            </a:r>
          </a:p>
          <a:p>
            <a:endParaRPr lang="en-GB" sz="1400" dirty="0" smtClean="0">
              <a:latin typeface="Comic Sans MS" pitchFamily="66" charset="0"/>
            </a:endParaRPr>
          </a:p>
          <a:p>
            <a:r>
              <a:rPr lang="en-GB" sz="1400" dirty="0" smtClean="0">
                <a:latin typeface="Comic Sans MS" pitchFamily="66" charset="0"/>
              </a:rPr>
              <a:t>We are going to look at our sentence structure again this term. </a:t>
            </a:r>
            <a:endParaRPr lang="en-GB" sz="1400" dirty="0">
              <a:latin typeface="Comic Sans MS" pitchFamily="66" charset="0"/>
            </a:endParaRPr>
          </a:p>
        </p:txBody>
      </p:sp>
      <p:sp>
        <p:nvSpPr>
          <p:cNvPr id="6" name="TextBox 5"/>
          <p:cNvSpPr txBox="1"/>
          <p:nvPr/>
        </p:nvSpPr>
        <p:spPr>
          <a:xfrm>
            <a:off x="116632" y="107504"/>
            <a:ext cx="2914580" cy="338554"/>
          </a:xfrm>
          <a:prstGeom prst="rect">
            <a:avLst/>
          </a:prstGeom>
          <a:noFill/>
        </p:spPr>
        <p:txBody>
          <a:bodyPr wrap="none" rtlCol="0">
            <a:spAutoFit/>
          </a:bodyPr>
          <a:lstStyle/>
          <a:p>
            <a:r>
              <a:rPr lang="en-GB" sz="1600" dirty="0" smtClean="0">
                <a:latin typeface="Comic Sans MS" pitchFamily="66" charset="0"/>
              </a:rPr>
              <a:t>Revising sentence structure </a:t>
            </a:r>
            <a:endParaRPr lang="en-GB" sz="1600" dirty="0">
              <a:latin typeface="Comic Sans MS" pitchFamily="66" charset="0"/>
            </a:endParaRPr>
          </a:p>
        </p:txBody>
      </p:sp>
      <p:pic>
        <p:nvPicPr>
          <p:cNvPr id="55300" name="Picture 4" descr="http://blog.emptylemon.co.uk/wp-content/uploads/2013/07/hazard-sign.jpg"/>
          <p:cNvPicPr>
            <a:picLocks noChangeAspect="1" noChangeArrowheads="1"/>
          </p:cNvPicPr>
          <p:nvPr/>
        </p:nvPicPr>
        <p:blipFill>
          <a:blip r:embed="rId3" cstate="print"/>
          <a:srcRect l="25200" r="25801"/>
          <a:stretch>
            <a:fillRect/>
          </a:stretch>
        </p:blipFill>
        <p:spPr bwMode="auto">
          <a:xfrm>
            <a:off x="260648" y="2411760"/>
            <a:ext cx="786594" cy="648072"/>
          </a:xfrm>
          <a:prstGeom prst="rect">
            <a:avLst/>
          </a:prstGeom>
          <a:noFill/>
        </p:spPr>
      </p:pic>
      <p:pic>
        <p:nvPicPr>
          <p:cNvPr id="8" name="Picture 4" descr="http://blog.emptylemon.co.uk/wp-content/uploads/2013/07/hazard-sign.jpg"/>
          <p:cNvPicPr>
            <a:picLocks noChangeAspect="1" noChangeArrowheads="1"/>
          </p:cNvPicPr>
          <p:nvPr/>
        </p:nvPicPr>
        <p:blipFill>
          <a:blip r:embed="rId3" cstate="print"/>
          <a:srcRect l="25200" r="25801"/>
          <a:stretch>
            <a:fillRect/>
          </a:stretch>
        </p:blipFill>
        <p:spPr bwMode="auto">
          <a:xfrm>
            <a:off x="5810758" y="2411760"/>
            <a:ext cx="786594" cy="648072"/>
          </a:xfrm>
          <a:prstGeom prst="rect">
            <a:avLst/>
          </a:prstGeom>
          <a:noFill/>
        </p:spPr>
      </p:pic>
      <p:sp>
        <p:nvSpPr>
          <p:cNvPr id="9" name="TextBox 8"/>
          <p:cNvSpPr txBox="1"/>
          <p:nvPr/>
        </p:nvSpPr>
        <p:spPr>
          <a:xfrm>
            <a:off x="728700" y="2411760"/>
            <a:ext cx="5400600" cy="523220"/>
          </a:xfrm>
          <a:prstGeom prst="rect">
            <a:avLst/>
          </a:prstGeom>
          <a:noFill/>
        </p:spPr>
        <p:txBody>
          <a:bodyPr wrap="square" rtlCol="0">
            <a:spAutoFit/>
          </a:bodyPr>
          <a:lstStyle/>
          <a:p>
            <a:pPr algn="ctr"/>
            <a:r>
              <a:rPr lang="en-GB" sz="1400" dirty="0" smtClean="0">
                <a:latin typeface="Comic Sans MS" pitchFamily="66" charset="0"/>
              </a:rPr>
              <a:t>Read the following information carefully, this is also an important skill moving towards GCSE. </a:t>
            </a:r>
            <a:endParaRPr lang="en-GB" sz="1400" dirty="0">
              <a:latin typeface="Comic Sans MS" pitchFamily="66" charset="0"/>
            </a:endParaRPr>
          </a:p>
        </p:txBody>
      </p:sp>
      <p:pic>
        <p:nvPicPr>
          <p:cNvPr id="10" name="Picture 3" descr="F:\Images\yellow_postit.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4016" y="3347864"/>
            <a:ext cx="1340768" cy="1296144"/>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3" descr="F:\Images\yellow_postit.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00258" y="4788024"/>
            <a:ext cx="1340768" cy="1296144"/>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3" descr="F:\Images\yellow_postit.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6024" y="6228184"/>
            <a:ext cx="1340768" cy="1296144"/>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extBox 12"/>
          <p:cNvSpPr txBox="1"/>
          <p:nvPr/>
        </p:nvSpPr>
        <p:spPr>
          <a:xfrm>
            <a:off x="292180" y="3739436"/>
            <a:ext cx="1080119" cy="523220"/>
          </a:xfrm>
          <a:prstGeom prst="rect">
            <a:avLst/>
          </a:prstGeom>
          <a:noFill/>
        </p:spPr>
        <p:txBody>
          <a:bodyPr wrap="square" rtlCol="0">
            <a:spAutoFit/>
          </a:bodyPr>
          <a:lstStyle/>
          <a:p>
            <a:pPr algn="ctr"/>
            <a:r>
              <a:rPr lang="en-GB" sz="1400" dirty="0" smtClean="0">
                <a:latin typeface="Comic Sans MS" pitchFamily="66" charset="0"/>
              </a:rPr>
              <a:t>Simple sentence </a:t>
            </a:r>
            <a:endParaRPr lang="en-GB" sz="1400" dirty="0">
              <a:latin typeface="Comic Sans MS" pitchFamily="66" charset="0"/>
            </a:endParaRPr>
          </a:p>
        </p:txBody>
      </p:sp>
      <p:sp>
        <p:nvSpPr>
          <p:cNvPr id="14" name="TextBox 13"/>
          <p:cNvSpPr txBox="1"/>
          <p:nvPr/>
        </p:nvSpPr>
        <p:spPr>
          <a:xfrm>
            <a:off x="332656" y="5220072"/>
            <a:ext cx="1080119" cy="523220"/>
          </a:xfrm>
          <a:prstGeom prst="rect">
            <a:avLst/>
          </a:prstGeom>
          <a:noFill/>
        </p:spPr>
        <p:txBody>
          <a:bodyPr wrap="square" rtlCol="0">
            <a:spAutoFit/>
          </a:bodyPr>
          <a:lstStyle/>
          <a:p>
            <a:pPr algn="ctr"/>
            <a:r>
              <a:rPr lang="en-GB" sz="1400" dirty="0" smtClean="0">
                <a:latin typeface="Comic Sans MS" pitchFamily="66" charset="0"/>
              </a:rPr>
              <a:t>Complex sentence </a:t>
            </a:r>
            <a:endParaRPr lang="en-GB" sz="1400" dirty="0">
              <a:latin typeface="Comic Sans MS" pitchFamily="66" charset="0"/>
            </a:endParaRPr>
          </a:p>
        </p:txBody>
      </p:sp>
      <p:sp>
        <p:nvSpPr>
          <p:cNvPr id="15" name="TextBox 14"/>
          <p:cNvSpPr txBox="1"/>
          <p:nvPr/>
        </p:nvSpPr>
        <p:spPr>
          <a:xfrm>
            <a:off x="364188" y="6641068"/>
            <a:ext cx="1080119" cy="523220"/>
          </a:xfrm>
          <a:prstGeom prst="rect">
            <a:avLst/>
          </a:prstGeom>
          <a:noFill/>
        </p:spPr>
        <p:txBody>
          <a:bodyPr wrap="square" rtlCol="0">
            <a:spAutoFit/>
          </a:bodyPr>
          <a:lstStyle/>
          <a:p>
            <a:pPr algn="ctr"/>
            <a:r>
              <a:rPr lang="en-GB" sz="1400" dirty="0" smtClean="0">
                <a:latin typeface="Comic Sans MS" pitchFamily="66" charset="0"/>
              </a:rPr>
              <a:t>Compound sentence </a:t>
            </a:r>
            <a:endParaRPr lang="en-GB" sz="1400" dirty="0">
              <a:latin typeface="Comic Sans MS" pitchFamily="66" charset="0"/>
            </a:endParaRPr>
          </a:p>
        </p:txBody>
      </p:sp>
      <p:sp>
        <p:nvSpPr>
          <p:cNvPr id="17" name="Rectangle 16"/>
          <p:cNvSpPr/>
          <p:nvPr/>
        </p:nvSpPr>
        <p:spPr>
          <a:xfrm>
            <a:off x="1556792" y="3419872"/>
            <a:ext cx="5112568" cy="1152128"/>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smtClean="0">
                <a:solidFill>
                  <a:sysClr val="windowText" lastClr="000000"/>
                </a:solidFill>
                <a:latin typeface="Comic Sans MS" pitchFamily="66" charset="0"/>
              </a:rPr>
              <a:t>A simple sentence (or main clause) includes four elements: a capital letter, a noun (the subject), a verb (doing word) and a full stop. </a:t>
            </a:r>
          </a:p>
          <a:p>
            <a:endParaRPr lang="en-GB" sz="1400" dirty="0" smtClean="0">
              <a:solidFill>
                <a:sysClr val="windowText" lastClr="000000"/>
              </a:solidFill>
              <a:latin typeface="Comic Sans MS" pitchFamily="66" charset="0"/>
            </a:endParaRPr>
          </a:p>
          <a:p>
            <a:r>
              <a:rPr lang="en-GB" sz="1400" dirty="0" smtClean="0">
                <a:solidFill>
                  <a:sysClr val="windowText" lastClr="000000"/>
                </a:solidFill>
                <a:latin typeface="Comic Sans MS" pitchFamily="66" charset="0"/>
              </a:rPr>
              <a:t>It will make sense on its own. </a:t>
            </a:r>
          </a:p>
        </p:txBody>
      </p:sp>
      <p:sp>
        <p:nvSpPr>
          <p:cNvPr id="18" name="Rectangle 17"/>
          <p:cNvSpPr/>
          <p:nvPr/>
        </p:nvSpPr>
        <p:spPr>
          <a:xfrm>
            <a:off x="1556792" y="4860032"/>
            <a:ext cx="5112568" cy="1152128"/>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smtClean="0">
                <a:solidFill>
                  <a:sysClr val="windowText" lastClr="000000"/>
                </a:solidFill>
                <a:latin typeface="Comic Sans MS" pitchFamily="66" charset="0"/>
              </a:rPr>
              <a:t>A complex sentence contains two parts – a main clause and a subordinate clause. </a:t>
            </a:r>
            <a:r>
              <a:rPr lang="en-GB" sz="1400" u="sng" dirty="0" smtClean="0">
                <a:solidFill>
                  <a:sysClr val="windowText" lastClr="000000"/>
                </a:solidFill>
                <a:latin typeface="Comic Sans MS" pitchFamily="66" charset="0"/>
              </a:rPr>
              <a:t>The subordinate clause does not make sense on its own</a:t>
            </a:r>
            <a:r>
              <a:rPr lang="en-GB" sz="1400" dirty="0" smtClean="0">
                <a:solidFill>
                  <a:sysClr val="windowText" lastClr="000000"/>
                </a:solidFill>
                <a:latin typeface="Comic Sans MS" pitchFamily="66" charset="0"/>
              </a:rPr>
              <a:t> and needs a comma to separate it from the main  clause. Both parts of the sentence should be about the same noun (subject). </a:t>
            </a:r>
          </a:p>
        </p:txBody>
      </p:sp>
      <p:sp>
        <p:nvSpPr>
          <p:cNvPr id="19" name="Rectangle 18"/>
          <p:cNvSpPr/>
          <p:nvPr/>
        </p:nvSpPr>
        <p:spPr>
          <a:xfrm>
            <a:off x="1556792" y="6300192"/>
            <a:ext cx="5112568" cy="1152128"/>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smtClean="0">
                <a:solidFill>
                  <a:sysClr val="windowText" lastClr="000000"/>
                </a:solidFill>
                <a:latin typeface="Comic Sans MS" pitchFamily="66" charset="0"/>
              </a:rPr>
              <a:t>A compound sentence consists of two parts: two main clauses and a connective. If you remove the connective both will still make sense on their own. </a:t>
            </a:r>
          </a:p>
        </p:txBody>
      </p:sp>
      <p:pic>
        <p:nvPicPr>
          <p:cNvPr id="55302" name="Picture 6" descr="http://www.magicalmaths.org/wp-content/uploads/2012/08/progress-image-picture-clipart-4.jpg"/>
          <p:cNvPicPr>
            <a:picLocks noChangeAspect="1" noChangeArrowheads="1"/>
          </p:cNvPicPr>
          <p:nvPr/>
        </p:nvPicPr>
        <p:blipFill>
          <a:blip r:embed="rId5" cstate="print"/>
          <a:srcRect/>
          <a:stretch>
            <a:fillRect/>
          </a:stretch>
        </p:blipFill>
        <p:spPr bwMode="auto">
          <a:xfrm>
            <a:off x="181380" y="7588415"/>
            <a:ext cx="1591436" cy="1257235"/>
          </a:xfrm>
          <a:prstGeom prst="rect">
            <a:avLst/>
          </a:prstGeom>
          <a:noFill/>
        </p:spPr>
      </p:pic>
      <p:sp>
        <p:nvSpPr>
          <p:cNvPr id="21" name="TextBox 20"/>
          <p:cNvSpPr txBox="1"/>
          <p:nvPr/>
        </p:nvSpPr>
        <p:spPr>
          <a:xfrm>
            <a:off x="1772816" y="7722349"/>
            <a:ext cx="4824536" cy="954107"/>
          </a:xfrm>
          <a:prstGeom prst="rect">
            <a:avLst/>
          </a:prstGeom>
          <a:noFill/>
        </p:spPr>
        <p:txBody>
          <a:bodyPr wrap="square" rtlCol="0">
            <a:spAutoFit/>
          </a:bodyPr>
          <a:lstStyle/>
          <a:p>
            <a:r>
              <a:rPr lang="en-GB" sz="1400" dirty="0" smtClean="0">
                <a:latin typeface="Comic Sans MS" pitchFamily="66" charset="0"/>
              </a:rPr>
              <a:t>These are your three basic sentence structures to go even further you can start to experiment with how to put two different types of sentence together to make your writing even more intricate (detailed). </a:t>
            </a:r>
            <a:endParaRPr lang="en-GB" sz="1400" dirty="0">
              <a:latin typeface="Comic Sans MS" pitchFamily="66"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04664" y="251520"/>
            <a:ext cx="5400599" cy="584775"/>
          </a:xfrm>
          <a:prstGeom prst="rect">
            <a:avLst/>
          </a:prstGeom>
          <a:noFill/>
        </p:spPr>
        <p:txBody>
          <a:bodyPr wrap="square" rtlCol="0">
            <a:spAutoFit/>
          </a:bodyPr>
          <a:lstStyle/>
          <a:p>
            <a:r>
              <a:rPr lang="en-GB" sz="1600" b="1" dirty="0" smtClean="0">
                <a:solidFill>
                  <a:srgbClr val="0070C0"/>
                </a:solidFill>
                <a:latin typeface="Comic Sans MS" pitchFamily="66" charset="0"/>
              </a:rPr>
              <a:t>Task: Extend all these sentences – make sure you read the instructions for each section properly. </a:t>
            </a:r>
            <a:endParaRPr lang="en-GB" sz="1600" b="1" dirty="0">
              <a:solidFill>
                <a:srgbClr val="0070C0"/>
              </a:solidFill>
              <a:latin typeface="Comic Sans MS" pitchFamily="66" charset="0"/>
            </a:endParaRPr>
          </a:p>
        </p:txBody>
      </p:sp>
      <p:graphicFrame>
        <p:nvGraphicFramePr>
          <p:cNvPr id="7" name="Table 6"/>
          <p:cNvGraphicFramePr>
            <a:graphicFrameLocks noGrp="1"/>
          </p:cNvGraphicFramePr>
          <p:nvPr>
            <p:extLst>
              <p:ext uri="{D42A27DB-BD31-4B8C-83A1-F6EECF244321}">
                <p14:modId xmlns:p14="http://schemas.microsoft.com/office/powerpoint/2010/main" xmlns="" val="3233975252"/>
              </p:ext>
            </p:extLst>
          </p:nvPr>
        </p:nvGraphicFramePr>
        <p:xfrm>
          <a:off x="296652" y="1115616"/>
          <a:ext cx="6264696" cy="7704863"/>
        </p:xfrm>
        <a:graphic>
          <a:graphicData uri="http://schemas.openxmlformats.org/drawingml/2006/table">
            <a:tbl>
              <a:tblPr firstRow="1" bandRow="1">
                <a:tableStyleId>{5C22544A-7EE6-4342-B048-85BDC9FD1C3A}</a:tableStyleId>
              </a:tblPr>
              <a:tblGrid>
                <a:gridCol w="6264696"/>
              </a:tblGrid>
              <a:tr h="402029">
                <a:tc>
                  <a:txBody>
                    <a:bodyPr/>
                    <a:lstStyle/>
                    <a:p>
                      <a:r>
                        <a:rPr lang="en-GB" sz="1200" dirty="0" smtClean="0">
                          <a:latin typeface="Comic Sans MS" pitchFamily="66" charset="0"/>
                        </a:rPr>
                        <a:t>Add</a:t>
                      </a:r>
                      <a:r>
                        <a:rPr lang="en-GB" sz="1200" baseline="0" dirty="0" smtClean="0">
                          <a:latin typeface="Comic Sans MS" pitchFamily="66" charset="0"/>
                        </a:rPr>
                        <a:t> a subordinate clause to these sentences to create a complex sentence</a:t>
                      </a:r>
                      <a:endParaRPr lang="en-GB" sz="1200" dirty="0">
                        <a:latin typeface="Comic Sans MS" pitchFamily="66"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402029">
                <a:tc>
                  <a:txBody>
                    <a:bodyPr/>
                    <a:lstStyle/>
                    <a:p>
                      <a:r>
                        <a:rPr lang="en-GB" sz="1200" dirty="0" smtClean="0">
                          <a:latin typeface="Comic Sans MS" pitchFamily="66" charset="0"/>
                        </a:rPr>
                        <a:t>1. The rain</a:t>
                      </a:r>
                      <a:r>
                        <a:rPr lang="en-GB" sz="1200" baseline="0" dirty="0" smtClean="0">
                          <a:latin typeface="Comic Sans MS" pitchFamily="66" charset="0"/>
                        </a:rPr>
                        <a:t> was pouring</a:t>
                      </a:r>
                      <a:endParaRPr lang="en-GB" sz="1200" dirty="0">
                        <a:latin typeface="Comic Sans MS" pitchFamily="66" charset="0"/>
                      </a:endParaRP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02029">
                <a:tc>
                  <a:txBody>
                    <a:bodyPr/>
                    <a:lstStyle/>
                    <a:p>
                      <a:r>
                        <a:rPr lang="en-GB" sz="1200" dirty="0" smtClean="0">
                          <a:latin typeface="Comic Sans MS" pitchFamily="66" charset="0"/>
                        </a:rPr>
                        <a:t>2. The unicorn was jubilant</a:t>
                      </a:r>
                      <a:endParaRPr lang="en-GB" sz="1200" dirty="0">
                        <a:latin typeface="Comic Sans MS" pitchFamily="66" charset="0"/>
                      </a:endParaRP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02029">
                <a:tc>
                  <a:txBody>
                    <a:bodyPr/>
                    <a:lstStyle/>
                    <a:p>
                      <a:r>
                        <a:rPr lang="en-GB" sz="1200" dirty="0" smtClean="0">
                          <a:latin typeface="Comic Sans MS" pitchFamily="66" charset="0"/>
                        </a:rPr>
                        <a:t>3. The</a:t>
                      </a:r>
                      <a:r>
                        <a:rPr lang="en-GB" sz="1200" baseline="0" dirty="0" smtClean="0">
                          <a:latin typeface="Comic Sans MS" pitchFamily="66" charset="0"/>
                        </a:rPr>
                        <a:t> night was a catastrophe</a:t>
                      </a:r>
                      <a:endParaRPr lang="en-GB" sz="1200" dirty="0">
                        <a:latin typeface="Comic Sans MS" pitchFamily="66" charset="0"/>
                      </a:endParaRP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02029">
                <a:tc>
                  <a:txBody>
                    <a:bodyPr/>
                    <a:lstStyle/>
                    <a:p>
                      <a:r>
                        <a:rPr lang="en-GB" sz="1200" dirty="0" smtClean="0">
                          <a:latin typeface="Comic Sans MS" pitchFamily="66" charset="0"/>
                        </a:rPr>
                        <a:t>4. The house was bleak</a:t>
                      </a:r>
                      <a:endParaRPr lang="en-GB" sz="1200" dirty="0">
                        <a:latin typeface="Comic Sans MS" pitchFamily="66" charset="0"/>
                      </a:endParaRP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02029">
                <a:tc>
                  <a:txBody>
                    <a:bodyPr/>
                    <a:lstStyle/>
                    <a:p>
                      <a:r>
                        <a:rPr lang="en-GB" sz="1200" dirty="0" smtClean="0">
                          <a:latin typeface="Comic Sans MS" pitchFamily="66" charset="0"/>
                        </a:rPr>
                        <a:t>5. The</a:t>
                      </a:r>
                      <a:r>
                        <a:rPr lang="en-GB" sz="1200" baseline="0" dirty="0" smtClean="0">
                          <a:latin typeface="Comic Sans MS" pitchFamily="66" charset="0"/>
                        </a:rPr>
                        <a:t> nail varnish was sparkly </a:t>
                      </a:r>
                      <a:endParaRPr lang="en-GB" sz="1200" dirty="0">
                        <a:latin typeface="Comic Sans MS" pitchFamily="66" charset="0"/>
                      </a:endParaRP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7359">
                <a:tc>
                  <a:txBody>
                    <a:bodyPr/>
                    <a:lstStyle/>
                    <a:p>
                      <a:endParaRPr lang="en-GB" sz="400" dirty="0">
                        <a:latin typeface="Comic Sans MS" pitchFamily="66" charset="0"/>
                      </a:endParaRP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5652">
                <a:tc>
                  <a:txBody>
                    <a:bodyPr/>
                    <a:lstStyle/>
                    <a:p>
                      <a:r>
                        <a:rPr lang="en-GB" sz="1200" b="0" dirty="0" smtClean="0">
                          <a:solidFill>
                            <a:schemeClr val="bg1"/>
                          </a:solidFill>
                          <a:latin typeface="Comic Sans MS" pitchFamily="66" charset="0"/>
                        </a:rPr>
                        <a:t>Add another main clause and connective</a:t>
                      </a:r>
                      <a:r>
                        <a:rPr lang="en-GB" sz="1200" b="0" baseline="0" dirty="0" smtClean="0">
                          <a:solidFill>
                            <a:schemeClr val="bg1"/>
                          </a:solidFill>
                          <a:latin typeface="Comic Sans MS" pitchFamily="66" charset="0"/>
                        </a:rPr>
                        <a:t> to these sentences to create a compound sentence – </a:t>
                      </a:r>
                      <a:r>
                        <a:rPr lang="en-GB" sz="1200" b="0" baseline="0" dirty="0" smtClean="0">
                          <a:solidFill>
                            <a:srgbClr val="FF0000"/>
                          </a:solidFill>
                          <a:latin typeface="Comic Sans MS" pitchFamily="66" charset="0"/>
                        </a:rPr>
                        <a:t>Remember, connective doesn’t only mean </a:t>
                      </a:r>
                      <a:r>
                        <a:rPr lang="en-GB" sz="1200" b="0" u="sng" baseline="0" dirty="0" smtClean="0">
                          <a:solidFill>
                            <a:srgbClr val="FF0000"/>
                          </a:solidFill>
                          <a:latin typeface="Comic Sans MS" pitchFamily="66" charset="0"/>
                        </a:rPr>
                        <a:t>and</a:t>
                      </a:r>
                      <a:r>
                        <a:rPr lang="en-GB" sz="1200" b="0" baseline="0" dirty="0" smtClean="0">
                          <a:solidFill>
                            <a:srgbClr val="FF0000"/>
                          </a:solidFill>
                          <a:latin typeface="Comic Sans MS" pitchFamily="66" charset="0"/>
                        </a:rPr>
                        <a:t> or </a:t>
                      </a:r>
                      <a:r>
                        <a:rPr lang="en-GB" sz="1200" b="0" u="sng" baseline="0" dirty="0" smtClean="0">
                          <a:solidFill>
                            <a:srgbClr val="FF0000"/>
                          </a:solidFill>
                          <a:latin typeface="Comic Sans MS" pitchFamily="66" charset="0"/>
                        </a:rPr>
                        <a:t>because</a:t>
                      </a:r>
                      <a:r>
                        <a:rPr lang="en-GB" sz="1200" b="0" baseline="0" dirty="0" smtClean="0">
                          <a:solidFill>
                            <a:srgbClr val="FF0000"/>
                          </a:solidFill>
                          <a:latin typeface="Comic Sans MS" pitchFamily="66" charset="0"/>
                        </a:rPr>
                        <a:t>. </a:t>
                      </a:r>
                      <a:endParaRPr lang="en-GB" sz="1200" b="0" dirty="0">
                        <a:solidFill>
                          <a:srgbClr val="FF0000"/>
                        </a:solidFill>
                        <a:latin typeface="Comic Sans MS" pitchFamily="66"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402029">
                <a:tc>
                  <a:txBody>
                    <a:bodyPr/>
                    <a:lstStyle/>
                    <a:p>
                      <a:r>
                        <a:rPr lang="en-GB" sz="1200" dirty="0" smtClean="0">
                          <a:latin typeface="Comic Sans MS" pitchFamily="66" charset="0"/>
                        </a:rPr>
                        <a:t>1. The</a:t>
                      </a:r>
                      <a:r>
                        <a:rPr lang="en-GB" sz="1200" baseline="0" dirty="0" smtClean="0">
                          <a:latin typeface="Comic Sans MS" pitchFamily="66" charset="0"/>
                        </a:rPr>
                        <a:t> anchor dropped into the sea </a:t>
                      </a:r>
                      <a:endParaRPr lang="en-GB" sz="1200" dirty="0">
                        <a:latin typeface="Comic Sans MS" pitchFamily="66" charset="0"/>
                      </a:endParaRP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02029">
                <a:tc>
                  <a:txBody>
                    <a:bodyPr/>
                    <a:lstStyle/>
                    <a:p>
                      <a:r>
                        <a:rPr lang="en-GB" sz="1200" dirty="0" smtClean="0">
                          <a:latin typeface="Comic Sans MS" pitchFamily="66" charset="0"/>
                        </a:rPr>
                        <a:t>2. The locket opened</a:t>
                      </a:r>
                      <a:endParaRPr lang="en-GB" sz="1200" dirty="0">
                        <a:latin typeface="Comic Sans MS" pitchFamily="66" charset="0"/>
                      </a:endParaRP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02029">
                <a:tc>
                  <a:txBody>
                    <a:bodyPr/>
                    <a:lstStyle/>
                    <a:p>
                      <a:r>
                        <a:rPr lang="en-GB" sz="1200" dirty="0" smtClean="0">
                          <a:latin typeface="Comic Sans MS" pitchFamily="66" charset="0"/>
                        </a:rPr>
                        <a:t>3. The squirrel was sprinting</a:t>
                      </a:r>
                      <a:endParaRPr lang="en-GB" sz="1200" dirty="0">
                        <a:latin typeface="Comic Sans MS" pitchFamily="66" charset="0"/>
                      </a:endParaRP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02029">
                <a:tc>
                  <a:txBody>
                    <a:bodyPr/>
                    <a:lstStyle/>
                    <a:p>
                      <a:r>
                        <a:rPr lang="en-GB" sz="1200" dirty="0" smtClean="0">
                          <a:latin typeface="Comic Sans MS" pitchFamily="66" charset="0"/>
                        </a:rPr>
                        <a:t>4. The shiny boots were fabulous</a:t>
                      </a:r>
                      <a:endParaRPr lang="en-GB" sz="1200" dirty="0">
                        <a:latin typeface="Comic Sans MS" pitchFamily="66" charset="0"/>
                      </a:endParaRP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02029">
                <a:tc>
                  <a:txBody>
                    <a:bodyPr/>
                    <a:lstStyle/>
                    <a:p>
                      <a:r>
                        <a:rPr lang="en-GB" sz="1200" dirty="0" smtClean="0">
                          <a:latin typeface="Comic Sans MS" pitchFamily="66" charset="0"/>
                        </a:rPr>
                        <a:t>5. The campfire was scorching</a:t>
                      </a:r>
                      <a:endParaRPr lang="en-GB" sz="1200" dirty="0">
                        <a:latin typeface="Comic Sans MS" pitchFamily="66" charset="0"/>
                      </a:endParaRP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7359">
                <a:tc>
                  <a:txBody>
                    <a:bodyPr/>
                    <a:lstStyle/>
                    <a:p>
                      <a:endParaRPr lang="en-GB" sz="400" dirty="0">
                        <a:latin typeface="Comic Sans MS" pitchFamily="66" charset="0"/>
                      </a:endParaRP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02029">
                <a:tc>
                  <a:txBody>
                    <a:bodyPr/>
                    <a:lstStyle/>
                    <a:p>
                      <a:r>
                        <a:rPr lang="en-GB" sz="1200" b="0" dirty="0" smtClean="0">
                          <a:solidFill>
                            <a:schemeClr val="bg1"/>
                          </a:solidFill>
                          <a:latin typeface="Comic Sans MS" pitchFamily="66" charset="0"/>
                        </a:rPr>
                        <a:t>Add a main clause to these subordinate clauses to create</a:t>
                      </a:r>
                      <a:r>
                        <a:rPr lang="en-GB" sz="1200" b="0" baseline="0" dirty="0" smtClean="0">
                          <a:solidFill>
                            <a:schemeClr val="bg1"/>
                          </a:solidFill>
                          <a:latin typeface="Comic Sans MS" pitchFamily="66" charset="0"/>
                        </a:rPr>
                        <a:t> a complex sentence. </a:t>
                      </a:r>
                      <a:endParaRPr lang="en-GB" sz="1200" b="0" dirty="0">
                        <a:solidFill>
                          <a:schemeClr val="bg1"/>
                        </a:solidFill>
                        <a:latin typeface="Comic Sans MS" pitchFamily="66"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402029">
                <a:tc>
                  <a:txBody>
                    <a:bodyPr/>
                    <a:lstStyle/>
                    <a:p>
                      <a:r>
                        <a:rPr lang="en-GB" sz="1200" dirty="0" smtClean="0">
                          <a:latin typeface="Comic Sans MS" pitchFamily="66" charset="0"/>
                        </a:rPr>
                        <a:t>1. Shrieking as it went</a:t>
                      </a:r>
                      <a:endParaRPr lang="en-GB" sz="1200" dirty="0">
                        <a:latin typeface="Comic Sans MS" pitchFamily="66" charset="0"/>
                      </a:endParaRP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02029">
                <a:tc>
                  <a:txBody>
                    <a:bodyPr/>
                    <a:lstStyle/>
                    <a:p>
                      <a:r>
                        <a:rPr lang="en-GB" sz="1200" dirty="0" smtClean="0">
                          <a:latin typeface="Comic Sans MS" pitchFamily="66" charset="0"/>
                        </a:rPr>
                        <a:t>2. Revolving</a:t>
                      </a:r>
                      <a:r>
                        <a:rPr lang="en-GB" sz="1200" baseline="0" dirty="0" smtClean="0">
                          <a:latin typeface="Comic Sans MS" pitchFamily="66" charset="0"/>
                        </a:rPr>
                        <a:t> around and around,</a:t>
                      </a:r>
                      <a:endParaRPr lang="en-GB" sz="1200" dirty="0">
                        <a:latin typeface="Comic Sans MS" pitchFamily="66" charset="0"/>
                      </a:endParaRP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02029">
                <a:tc>
                  <a:txBody>
                    <a:bodyPr/>
                    <a:lstStyle/>
                    <a:p>
                      <a:r>
                        <a:rPr lang="en-GB" sz="1200" dirty="0" smtClean="0">
                          <a:latin typeface="Comic Sans MS" pitchFamily="66" charset="0"/>
                        </a:rPr>
                        <a:t>3. Believing the lies</a:t>
                      </a:r>
                      <a:endParaRPr lang="en-GB" sz="1200" dirty="0">
                        <a:latin typeface="Comic Sans MS" pitchFamily="66" charset="0"/>
                      </a:endParaRP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02029">
                <a:tc>
                  <a:txBody>
                    <a:bodyPr/>
                    <a:lstStyle/>
                    <a:p>
                      <a:r>
                        <a:rPr lang="en-GB" sz="1200" dirty="0" smtClean="0">
                          <a:latin typeface="Comic Sans MS" pitchFamily="66" charset="0"/>
                        </a:rPr>
                        <a:t>4. Sizzling</a:t>
                      </a:r>
                      <a:r>
                        <a:rPr lang="en-GB" sz="1200" baseline="0" dirty="0" smtClean="0">
                          <a:latin typeface="Comic Sans MS" pitchFamily="66" charset="0"/>
                        </a:rPr>
                        <a:t> against my skin</a:t>
                      </a:r>
                      <a:endParaRPr lang="en-GB" sz="1200" dirty="0">
                        <a:latin typeface="Comic Sans MS" pitchFamily="66" charset="0"/>
                      </a:endParaRP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02029">
                <a:tc>
                  <a:txBody>
                    <a:bodyPr/>
                    <a:lstStyle/>
                    <a:p>
                      <a:r>
                        <a:rPr lang="en-GB" sz="1200" dirty="0" smtClean="0">
                          <a:latin typeface="Comic Sans MS" pitchFamily="66" charset="0"/>
                        </a:rPr>
                        <a:t>5. Indifferently</a:t>
                      </a:r>
                      <a:r>
                        <a:rPr lang="en-GB" sz="1200" baseline="0" dirty="0" smtClean="0">
                          <a:latin typeface="Comic Sans MS" pitchFamily="66" charset="0"/>
                        </a:rPr>
                        <a:t> </a:t>
                      </a:r>
                      <a:endParaRPr lang="en-GB" sz="1200" dirty="0">
                        <a:latin typeface="Comic Sans MS" pitchFamily="66" charset="0"/>
                      </a:endParaRP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825837" y="190110"/>
            <a:ext cx="3206327" cy="421450"/>
            <a:chOff x="476672" y="118102"/>
            <a:chExt cx="3206327" cy="421450"/>
          </a:xfrm>
        </p:grpSpPr>
        <p:pic>
          <p:nvPicPr>
            <p:cNvPr id="56322" name="Picture 2" descr="http://st.depositphotos.com/1005435/4981/i/950/depositphotos_49815031-The-word-effect-in-cut-out-magazine-letters-pinned-to-a-cork-not.jpg"/>
            <p:cNvPicPr>
              <a:picLocks noChangeAspect="1" noChangeArrowheads="1"/>
            </p:cNvPicPr>
            <p:nvPr/>
          </p:nvPicPr>
          <p:blipFill>
            <a:blip r:embed="rId2" cstate="print"/>
            <a:srcRect t="23442" b="29675"/>
            <a:stretch>
              <a:fillRect/>
            </a:stretch>
          </p:blipFill>
          <p:spPr bwMode="auto">
            <a:xfrm>
              <a:off x="2060848" y="118102"/>
              <a:ext cx="1080120" cy="421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476672" y="139442"/>
              <a:ext cx="3206327" cy="400110"/>
            </a:xfrm>
            <a:prstGeom prst="rect">
              <a:avLst/>
            </a:prstGeom>
            <a:noFill/>
          </p:spPr>
          <p:txBody>
            <a:bodyPr wrap="none" rtlCol="0">
              <a:spAutoFit/>
            </a:bodyPr>
            <a:lstStyle/>
            <a:p>
              <a:r>
                <a:rPr lang="en-GB" sz="2000" dirty="0" smtClean="0">
                  <a:latin typeface="Comic Sans MS" pitchFamily="66" charset="0"/>
                </a:rPr>
                <a:t>What is the                  ?</a:t>
              </a:r>
              <a:endParaRPr lang="en-GB" sz="2000" dirty="0">
                <a:latin typeface="Comic Sans MS" pitchFamily="66" charset="0"/>
              </a:endParaRPr>
            </a:p>
          </p:txBody>
        </p:sp>
      </p:grpSp>
      <p:sp>
        <p:nvSpPr>
          <p:cNvPr id="6" name="Rectangle 5"/>
          <p:cNvSpPr/>
          <p:nvPr/>
        </p:nvSpPr>
        <p:spPr>
          <a:xfrm>
            <a:off x="274340" y="899592"/>
            <a:ext cx="6309320" cy="72008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smtClean="0">
                <a:latin typeface="Comic Sans MS" pitchFamily="66" charset="0"/>
              </a:rPr>
              <a:t>Using a variety of sentences is not just about showing off your literacy skills, it is also used to create an atmosphere or feeling in your writing. </a:t>
            </a:r>
          </a:p>
        </p:txBody>
      </p:sp>
      <p:pic>
        <p:nvPicPr>
          <p:cNvPr id="7" name="Picture 3" descr="F:\Images\yellow_postit.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4016" y="1763688"/>
            <a:ext cx="1340768" cy="1296144"/>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3" descr="F:\Images\yellow_postit.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6632" y="3563888"/>
            <a:ext cx="1340768" cy="1296144"/>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3" descr="F:\Images\yellow_postit.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6632" y="6012160"/>
            <a:ext cx="1340768" cy="1296144"/>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a:off x="292180" y="2155260"/>
            <a:ext cx="1080119" cy="523220"/>
          </a:xfrm>
          <a:prstGeom prst="rect">
            <a:avLst/>
          </a:prstGeom>
          <a:noFill/>
        </p:spPr>
        <p:txBody>
          <a:bodyPr wrap="square" rtlCol="0">
            <a:spAutoFit/>
          </a:bodyPr>
          <a:lstStyle/>
          <a:p>
            <a:pPr algn="ctr"/>
            <a:r>
              <a:rPr lang="en-GB" sz="1400" dirty="0" smtClean="0">
                <a:latin typeface="Comic Sans MS" pitchFamily="66" charset="0"/>
              </a:rPr>
              <a:t>Simple sentence </a:t>
            </a:r>
            <a:endParaRPr lang="en-GB" sz="1400" dirty="0">
              <a:latin typeface="Comic Sans MS" pitchFamily="66" charset="0"/>
            </a:endParaRPr>
          </a:p>
        </p:txBody>
      </p:sp>
      <p:sp>
        <p:nvSpPr>
          <p:cNvPr id="11" name="TextBox 10"/>
          <p:cNvSpPr txBox="1"/>
          <p:nvPr/>
        </p:nvSpPr>
        <p:spPr>
          <a:xfrm>
            <a:off x="249030" y="3995936"/>
            <a:ext cx="1080119" cy="523220"/>
          </a:xfrm>
          <a:prstGeom prst="rect">
            <a:avLst/>
          </a:prstGeom>
          <a:noFill/>
        </p:spPr>
        <p:txBody>
          <a:bodyPr wrap="square" rtlCol="0">
            <a:spAutoFit/>
          </a:bodyPr>
          <a:lstStyle/>
          <a:p>
            <a:pPr algn="ctr"/>
            <a:r>
              <a:rPr lang="en-GB" sz="1400" dirty="0" smtClean="0">
                <a:latin typeface="Comic Sans MS" pitchFamily="66" charset="0"/>
              </a:rPr>
              <a:t>Complex sentence </a:t>
            </a:r>
            <a:endParaRPr lang="en-GB" sz="1400" dirty="0">
              <a:latin typeface="Comic Sans MS" pitchFamily="66" charset="0"/>
            </a:endParaRPr>
          </a:p>
        </p:txBody>
      </p:sp>
      <p:sp>
        <p:nvSpPr>
          <p:cNvPr id="12" name="TextBox 11"/>
          <p:cNvSpPr txBox="1"/>
          <p:nvPr/>
        </p:nvSpPr>
        <p:spPr>
          <a:xfrm>
            <a:off x="264796" y="6425044"/>
            <a:ext cx="1080119" cy="523220"/>
          </a:xfrm>
          <a:prstGeom prst="rect">
            <a:avLst/>
          </a:prstGeom>
          <a:noFill/>
        </p:spPr>
        <p:txBody>
          <a:bodyPr wrap="square" rtlCol="0">
            <a:spAutoFit/>
          </a:bodyPr>
          <a:lstStyle/>
          <a:p>
            <a:pPr algn="ctr"/>
            <a:r>
              <a:rPr lang="en-GB" sz="1400" dirty="0" smtClean="0">
                <a:latin typeface="Comic Sans MS" pitchFamily="66" charset="0"/>
              </a:rPr>
              <a:t>Compound sentence </a:t>
            </a:r>
            <a:endParaRPr lang="en-GB" sz="1400" dirty="0">
              <a:latin typeface="Comic Sans MS" pitchFamily="66" charset="0"/>
            </a:endParaRPr>
          </a:p>
        </p:txBody>
      </p:sp>
      <p:sp>
        <p:nvSpPr>
          <p:cNvPr id="13" name="Rectangle 12"/>
          <p:cNvSpPr/>
          <p:nvPr/>
        </p:nvSpPr>
        <p:spPr>
          <a:xfrm>
            <a:off x="1556792" y="1835696"/>
            <a:ext cx="5112568" cy="144016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smtClean="0">
                <a:solidFill>
                  <a:sysClr val="windowText" lastClr="000000"/>
                </a:solidFill>
                <a:latin typeface="Comic Sans MS" pitchFamily="66" charset="0"/>
              </a:rPr>
              <a:t>Simple sentences can be used for a variety of reasons. They are most often used to create tension and fear so you will see them quite frequently in horror or thriller type stories. It can help the reader to feel immersed in the story. </a:t>
            </a:r>
          </a:p>
        </p:txBody>
      </p:sp>
      <p:sp>
        <p:nvSpPr>
          <p:cNvPr id="14" name="Rectangle 13"/>
          <p:cNvSpPr/>
          <p:nvPr/>
        </p:nvSpPr>
        <p:spPr>
          <a:xfrm>
            <a:off x="1556792" y="3635896"/>
            <a:ext cx="5112568" cy="180020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smtClean="0">
                <a:solidFill>
                  <a:sysClr val="windowText" lastClr="000000"/>
                </a:solidFill>
                <a:latin typeface="Comic Sans MS" pitchFamily="66" charset="0"/>
              </a:rPr>
              <a:t>Complex sentences are used to add information to sentence to give the reader </a:t>
            </a:r>
            <a:r>
              <a:rPr lang="en-GB" sz="1400" u="sng" dirty="0" smtClean="0">
                <a:solidFill>
                  <a:sysClr val="windowText" lastClr="000000"/>
                </a:solidFill>
                <a:latin typeface="Comic Sans MS" pitchFamily="66" charset="0"/>
              </a:rPr>
              <a:t>a more detailed description </a:t>
            </a:r>
            <a:r>
              <a:rPr lang="en-GB" sz="1400" dirty="0" smtClean="0">
                <a:solidFill>
                  <a:sysClr val="windowText" lastClr="000000"/>
                </a:solidFill>
                <a:latin typeface="Comic Sans MS" pitchFamily="66" charset="0"/>
              </a:rPr>
              <a:t>of what is happening in the text. It helps the text flow more easily and can symbolise a calmer point in a story.</a:t>
            </a:r>
          </a:p>
          <a:p>
            <a:endParaRPr lang="en-GB" sz="1400" dirty="0" smtClean="0">
              <a:solidFill>
                <a:sysClr val="windowText" lastClr="000000"/>
              </a:solidFill>
              <a:latin typeface="Comic Sans MS" pitchFamily="66" charset="0"/>
            </a:endParaRPr>
          </a:p>
          <a:p>
            <a:r>
              <a:rPr lang="en-GB" sz="1400" dirty="0" smtClean="0">
                <a:solidFill>
                  <a:sysClr val="windowText" lastClr="000000"/>
                </a:solidFill>
                <a:latin typeface="Comic Sans MS" pitchFamily="66" charset="0"/>
              </a:rPr>
              <a:t>Complex sentences are often used to show a character’s inner thoughts or when describing the scene. </a:t>
            </a:r>
          </a:p>
        </p:txBody>
      </p:sp>
      <p:sp>
        <p:nvSpPr>
          <p:cNvPr id="15" name="Rectangle 14"/>
          <p:cNvSpPr/>
          <p:nvPr/>
        </p:nvSpPr>
        <p:spPr>
          <a:xfrm>
            <a:off x="1556792" y="6084168"/>
            <a:ext cx="5112568" cy="1152128"/>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smtClean="0">
                <a:solidFill>
                  <a:sysClr val="windowText" lastClr="000000"/>
                </a:solidFill>
                <a:latin typeface="Comic Sans MS" pitchFamily="66" charset="0"/>
              </a:rPr>
              <a:t>A compound sentence is also used to give more information but usually in a less descriptive way. </a:t>
            </a:r>
          </a:p>
          <a:p>
            <a:endParaRPr lang="en-GB" sz="1400" dirty="0" smtClean="0">
              <a:solidFill>
                <a:sysClr val="windowText" lastClr="000000"/>
              </a:solidFill>
              <a:latin typeface="Comic Sans MS" pitchFamily="66" charset="0"/>
            </a:endParaRPr>
          </a:p>
          <a:p>
            <a:r>
              <a:rPr lang="en-GB" sz="1400" dirty="0" smtClean="0">
                <a:solidFill>
                  <a:sysClr val="windowText" lastClr="000000"/>
                </a:solidFill>
                <a:latin typeface="Comic Sans MS" pitchFamily="66" charset="0"/>
              </a:rPr>
              <a:t>It can be used to </a:t>
            </a:r>
            <a:r>
              <a:rPr lang="en-GB" sz="1400" u="sng" dirty="0" smtClean="0">
                <a:solidFill>
                  <a:sysClr val="windowText" lastClr="000000"/>
                </a:solidFill>
                <a:latin typeface="Comic Sans MS" pitchFamily="66" charset="0"/>
              </a:rPr>
              <a:t>add more information </a:t>
            </a:r>
            <a:r>
              <a:rPr lang="en-GB" sz="1400" dirty="0" smtClean="0">
                <a:solidFill>
                  <a:sysClr val="windowText" lastClr="000000"/>
                </a:solidFill>
                <a:latin typeface="Comic Sans MS" pitchFamily="66" charset="0"/>
              </a:rPr>
              <a:t>to the original subject rather than add to the description. </a:t>
            </a:r>
          </a:p>
        </p:txBody>
      </p:sp>
      <p:sp>
        <p:nvSpPr>
          <p:cNvPr id="16" name="TextBox 15"/>
          <p:cNvSpPr txBox="1"/>
          <p:nvPr/>
        </p:nvSpPr>
        <p:spPr>
          <a:xfrm>
            <a:off x="1556792" y="3328119"/>
            <a:ext cx="5301207" cy="307777"/>
          </a:xfrm>
          <a:prstGeom prst="rect">
            <a:avLst/>
          </a:prstGeom>
          <a:noFill/>
        </p:spPr>
        <p:txBody>
          <a:bodyPr wrap="square" rtlCol="0">
            <a:spAutoFit/>
          </a:bodyPr>
          <a:lstStyle/>
          <a:p>
            <a:r>
              <a:rPr lang="en-GB" sz="1400" dirty="0" smtClean="0">
                <a:latin typeface="Comic Sans MS" pitchFamily="66" charset="0"/>
              </a:rPr>
              <a:t>Example: We ran quickly. Fear filled the air. Thud.  Darkness.  </a:t>
            </a:r>
            <a:endParaRPr lang="en-GB" sz="1400" dirty="0">
              <a:latin typeface="Comic Sans MS" pitchFamily="66" charset="0"/>
            </a:endParaRPr>
          </a:p>
        </p:txBody>
      </p:sp>
      <p:sp>
        <p:nvSpPr>
          <p:cNvPr id="17" name="TextBox 16"/>
          <p:cNvSpPr txBox="1"/>
          <p:nvPr/>
        </p:nvSpPr>
        <p:spPr>
          <a:xfrm>
            <a:off x="1556792" y="5488359"/>
            <a:ext cx="5301207" cy="523220"/>
          </a:xfrm>
          <a:prstGeom prst="rect">
            <a:avLst/>
          </a:prstGeom>
          <a:noFill/>
        </p:spPr>
        <p:txBody>
          <a:bodyPr wrap="square" rtlCol="0">
            <a:spAutoFit/>
          </a:bodyPr>
          <a:lstStyle/>
          <a:p>
            <a:r>
              <a:rPr lang="en-GB" sz="1400" dirty="0" smtClean="0">
                <a:latin typeface="Comic Sans MS" pitchFamily="66" charset="0"/>
              </a:rPr>
              <a:t>Example: Beautifully transcendent, the sun rose up above the rolling green hills. </a:t>
            </a:r>
            <a:endParaRPr lang="en-GB" sz="1400" dirty="0">
              <a:latin typeface="Comic Sans MS" pitchFamily="66" charset="0"/>
            </a:endParaRPr>
          </a:p>
        </p:txBody>
      </p:sp>
      <p:pic>
        <p:nvPicPr>
          <p:cNvPr id="56324" name="Picture 4" descr="https://lh5.googleusercontent.com/dd7c9HKMbIfRZOYN5fdjYYd7SSKfjykr1_Ieg3b84fpPkzGqSePSrfSRPlgsFSxS_Ys61xPB3Lk9yy6PvUqpnSSx8qzgxtrjq7F3Q0T99VYwMueeegqgAvPNdaFd0BlHbQ"/>
          <p:cNvPicPr>
            <a:picLocks noChangeAspect="1" noChangeArrowheads="1"/>
          </p:cNvPicPr>
          <p:nvPr/>
        </p:nvPicPr>
        <p:blipFill>
          <a:blip r:embed="rId4" cstate="print"/>
          <a:srcRect r="3078"/>
          <a:stretch>
            <a:fillRect/>
          </a:stretch>
        </p:blipFill>
        <p:spPr bwMode="auto">
          <a:xfrm>
            <a:off x="5589240" y="7776864"/>
            <a:ext cx="817242" cy="1115616"/>
          </a:xfrm>
          <a:prstGeom prst="rect">
            <a:avLst/>
          </a:prstGeom>
          <a:noFill/>
        </p:spPr>
      </p:pic>
      <p:sp>
        <p:nvSpPr>
          <p:cNvPr id="20" name="TextBox 19"/>
          <p:cNvSpPr txBox="1"/>
          <p:nvPr/>
        </p:nvSpPr>
        <p:spPr>
          <a:xfrm>
            <a:off x="1556792" y="7289140"/>
            <a:ext cx="5301207" cy="307777"/>
          </a:xfrm>
          <a:prstGeom prst="rect">
            <a:avLst/>
          </a:prstGeom>
          <a:noFill/>
        </p:spPr>
        <p:txBody>
          <a:bodyPr wrap="square" rtlCol="0">
            <a:spAutoFit/>
          </a:bodyPr>
          <a:lstStyle/>
          <a:p>
            <a:r>
              <a:rPr lang="en-GB" sz="1400" dirty="0" smtClean="0">
                <a:latin typeface="Comic Sans MS" pitchFamily="66" charset="0"/>
              </a:rPr>
              <a:t>Example: The boy was very tall and he had short brown hair. </a:t>
            </a:r>
            <a:endParaRPr lang="en-GB" sz="1400" dirty="0">
              <a:latin typeface="Comic Sans MS" pitchFamily="66" charset="0"/>
            </a:endParaRPr>
          </a:p>
        </p:txBody>
      </p:sp>
      <p:sp>
        <p:nvSpPr>
          <p:cNvPr id="21" name="Right Arrow 20"/>
          <p:cNvSpPr/>
          <p:nvPr/>
        </p:nvSpPr>
        <p:spPr>
          <a:xfrm>
            <a:off x="548680" y="7668344"/>
            <a:ext cx="4968552" cy="1372116"/>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smtClean="0">
                <a:latin typeface="Comic Sans MS" pitchFamily="66" charset="0"/>
              </a:rPr>
              <a:t>Remember – it is not enough to just use these structures properly, you can show your skill by including many ambitious adjectives.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7030A0"/>
        </a:solidFill>
        <a:ln>
          <a:solidFill>
            <a:schemeClr val="tx1"/>
          </a:solidFill>
        </a:ln>
      </a:spPr>
      <a:bodyPr rtlCol="0" anchor="ctr"/>
      <a:lstStyle>
        <a:defPPr>
          <a:defRPr sz="1400" dirty="0" smtClean="0">
            <a:latin typeface="Comic Sans MS" pitchFamily="66"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2551</TotalTime>
  <Words>2714</Words>
  <Application>Microsoft Office PowerPoint</Application>
  <PresentationFormat>On-screen Show (4:3)</PresentationFormat>
  <Paragraphs>373</Paragraphs>
  <Slides>35</Slides>
  <Notes>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SLP</dc:creator>
  <cp:lastModifiedBy>Sarah</cp:lastModifiedBy>
  <cp:revision>286</cp:revision>
  <cp:lastPrinted>2015-02-23T08:22:16Z</cp:lastPrinted>
  <dcterms:created xsi:type="dcterms:W3CDTF">2014-11-04T11:02:56Z</dcterms:created>
  <dcterms:modified xsi:type="dcterms:W3CDTF">2015-10-07T20:28:14Z</dcterms:modified>
</cp:coreProperties>
</file>