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0"/>
  </p:notesMasterIdLst>
  <p:sldIdLst>
    <p:sldId id="256" r:id="rId2"/>
    <p:sldId id="300" r:id="rId3"/>
    <p:sldId id="257" r:id="rId4"/>
    <p:sldId id="258" r:id="rId5"/>
    <p:sldId id="335" r:id="rId6"/>
    <p:sldId id="336" r:id="rId7"/>
    <p:sldId id="337" r:id="rId8"/>
    <p:sldId id="319" r:id="rId9"/>
    <p:sldId id="320" r:id="rId10"/>
    <p:sldId id="338" r:id="rId11"/>
    <p:sldId id="340" r:id="rId12"/>
    <p:sldId id="322" r:id="rId13"/>
    <p:sldId id="323" r:id="rId14"/>
    <p:sldId id="324" r:id="rId15"/>
    <p:sldId id="259" r:id="rId16"/>
    <p:sldId id="266" r:id="rId17"/>
    <p:sldId id="325" r:id="rId18"/>
    <p:sldId id="269" r:id="rId19"/>
    <p:sldId id="270" r:id="rId20"/>
    <p:sldId id="352" r:id="rId21"/>
    <p:sldId id="262" r:id="rId22"/>
    <p:sldId id="298" r:id="rId23"/>
    <p:sldId id="339" r:id="rId24"/>
    <p:sldId id="345" r:id="rId25"/>
    <p:sldId id="346" r:id="rId26"/>
    <p:sldId id="347" r:id="rId27"/>
    <p:sldId id="348" r:id="rId28"/>
    <p:sldId id="327" r:id="rId29"/>
    <p:sldId id="349" r:id="rId30"/>
    <p:sldId id="350" r:id="rId31"/>
    <p:sldId id="351" r:id="rId32"/>
    <p:sldId id="260" r:id="rId33"/>
    <p:sldId id="341" r:id="rId34"/>
    <p:sldId id="342" r:id="rId35"/>
    <p:sldId id="343" r:id="rId36"/>
    <p:sldId id="344" r:id="rId37"/>
    <p:sldId id="292" r:id="rId38"/>
    <p:sldId id="289" r:id="rId39"/>
  </p:sldIdLst>
  <p:sldSz cx="6858000" cy="9144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D60093"/>
    <a:srgbClr val="FFD1F1"/>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58" autoAdjust="0"/>
  </p:normalViewPr>
  <p:slideViewPr>
    <p:cSldViewPr>
      <p:cViewPr>
        <p:scale>
          <a:sx n="60" d="100"/>
          <a:sy n="60" d="100"/>
        </p:scale>
        <p:origin x="-2094" y="-72"/>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5095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95738" y="0"/>
            <a:ext cx="3055937" cy="509588"/>
          </a:xfrm>
          <a:prstGeom prst="rect">
            <a:avLst/>
          </a:prstGeom>
        </p:spPr>
        <p:txBody>
          <a:bodyPr vert="horz" lIns="91440" tIns="45720" rIns="91440" bIns="45720" rtlCol="0"/>
          <a:lstStyle>
            <a:lvl1pPr algn="r">
              <a:defRPr sz="1200"/>
            </a:lvl1pPr>
          </a:lstStyle>
          <a:p>
            <a:fld id="{A71BBA3D-2F5F-4257-97AA-3E0FB5713E9D}" type="datetimeFigureOut">
              <a:rPr lang="en-GB" smtClean="0"/>
              <a:pPr/>
              <a:t>07/10/2015</a:t>
            </a:fld>
            <a:endParaRPr lang="en-GB"/>
          </a:p>
        </p:txBody>
      </p:sp>
      <p:sp>
        <p:nvSpPr>
          <p:cNvPr id="4" name="Slide Image Placeholder 3"/>
          <p:cNvSpPr>
            <a:spLocks noGrp="1" noRot="1" noChangeAspect="1"/>
          </p:cNvSpPr>
          <p:nvPr>
            <p:ph type="sldImg" idx="2"/>
          </p:nvPr>
        </p:nvSpPr>
        <p:spPr>
          <a:xfrm>
            <a:off x="2095500" y="763588"/>
            <a:ext cx="2863850" cy="381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4850" y="4835525"/>
            <a:ext cx="5643563" cy="45815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669463"/>
            <a:ext cx="3055938" cy="5095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95738" y="9669463"/>
            <a:ext cx="3055937" cy="509587"/>
          </a:xfrm>
          <a:prstGeom prst="rect">
            <a:avLst/>
          </a:prstGeom>
        </p:spPr>
        <p:txBody>
          <a:bodyPr vert="horz" lIns="91440" tIns="45720" rIns="91440" bIns="45720" rtlCol="0" anchor="b"/>
          <a:lstStyle>
            <a:lvl1pPr algn="r">
              <a:defRPr sz="1200"/>
            </a:lvl1pPr>
          </a:lstStyle>
          <a:p>
            <a:fld id="{28CAA615-DE3C-40CC-BCE8-01C6F045371E}" type="slidenum">
              <a:rPr lang="en-GB" smtClean="0"/>
              <a:pPr/>
              <a:t>‹#›</a:t>
            </a:fld>
            <a:endParaRPr lang="en-GB"/>
          </a:p>
        </p:txBody>
      </p:sp>
    </p:spTree>
    <p:extLst>
      <p:ext uri="{BB962C8B-B14F-4D97-AF65-F5344CB8AC3E}">
        <p14:creationId xmlns:p14="http://schemas.microsoft.com/office/powerpoint/2010/main" xmlns="" val="378627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http://www.saveteacherssundays.com/spelling/</a:t>
            </a:r>
            <a:endParaRPr lang="en-GB" dirty="0"/>
          </a:p>
        </p:txBody>
      </p:sp>
      <p:sp>
        <p:nvSpPr>
          <p:cNvPr id="4" name="Slide Number Placeholder 3"/>
          <p:cNvSpPr>
            <a:spLocks noGrp="1"/>
          </p:cNvSpPr>
          <p:nvPr>
            <p:ph type="sldNum" sz="quarter" idx="10"/>
          </p:nvPr>
        </p:nvSpPr>
        <p:spPr/>
        <p:txBody>
          <a:bodyPr/>
          <a:lstStyle/>
          <a:p>
            <a:fld id="{28CAA615-DE3C-40CC-BCE8-01C6F045371E}"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http://www.chompchomp.com/terms/preposition.htm </a:t>
            </a:r>
            <a:endParaRPr lang="en-GB" dirty="0"/>
          </a:p>
        </p:txBody>
      </p:sp>
      <p:sp>
        <p:nvSpPr>
          <p:cNvPr id="4" name="Slide Number Placeholder 3"/>
          <p:cNvSpPr>
            <a:spLocks noGrp="1"/>
          </p:cNvSpPr>
          <p:nvPr>
            <p:ph type="sldNum" sz="quarter" idx="10"/>
          </p:nvPr>
        </p:nvSpPr>
        <p:spPr/>
        <p:txBody>
          <a:bodyPr/>
          <a:lstStyle/>
          <a:p>
            <a:fld id="{28CAA615-DE3C-40CC-BCE8-01C6F045371E}" type="slidenum">
              <a:rPr lang="en-GB" smtClean="0"/>
              <a:pPr/>
              <a:t>11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CAA615-DE3C-40CC-BCE8-01C6F045371E}" type="slidenum">
              <a:rPr lang="en-GB" smtClean="0"/>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3"/>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92753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14368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2"/>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6" y="488952"/>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34796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69248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07880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85"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8"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92925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8"/>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9" y="2046818"/>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72561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95457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68391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0" y="364070"/>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97"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1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54680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5"/>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6"/>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26751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18E9F17-3DA9-44E6-A4BD-1C73B8F576DC}" type="datetimeFigureOut">
              <a:rPr lang="en-GB" smtClean="0"/>
              <a:pPr/>
              <a:t>07/10/2015</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244820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6443" y="5004048"/>
            <a:ext cx="5125121" cy="2308324"/>
          </a:xfrm>
          <a:prstGeom prst="rect">
            <a:avLst/>
          </a:prstGeom>
          <a:noFill/>
        </p:spPr>
        <p:txBody>
          <a:bodyPr wrap="none" rtlCol="0">
            <a:spAutoFit/>
          </a:bodyPr>
          <a:lstStyle/>
          <a:p>
            <a:pPr algn="ctr"/>
            <a:r>
              <a:rPr lang="en-GB" sz="3600" dirty="0" smtClean="0">
                <a:latin typeface="Comic Sans MS" pitchFamily="66" charset="0"/>
              </a:rPr>
              <a:t>Literacy pack – term 5</a:t>
            </a:r>
          </a:p>
          <a:p>
            <a:pPr algn="ctr"/>
            <a:endParaRPr lang="en-GB" sz="3600" dirty="0">
              <a:latin typeface="Comic Sans MS" pitchFamily="66" charset="0"/>
            </a:endParaRPr>
          </a:p>
          <a:p>
            <a:pPr algn="ctr"/>
            <a:r>
              <a:rPr lang="en-GB" sz="2400" dirty="0" smtClean="0">
                <a:latin typeface="Comic Sans MS" pitchFamily="66" charset="0"/>
              </a:rPr>
              <a:t>Name:_____________________</a:t>
            </a:r>
          </a:p>
          <a:p>
            <a:pPr algn="ctr"/>
            <a:r>
              <a:rPr lang="en-GB" sz="2400" dirty="0" smtClean="0">
                <a:latin typeface="Comic Sans MS" pitchFamily="66" charset="0"/>
              </a:rPr>
              <a:t>Year:_______  Form:_________</a:t>
            </a:r>
          </a:p>
          <a:p>
            <a:pPr algn="ctr"/>
            <a:r>
              <a:rPr lang="en-GB" sz="2400" dirty="0" smtClean="0">
                <a:latin typeface="Comic Sans MS" pitchFamily="66" charset="0"/>
              </a:rPr>
              <a:t>Teacher:___________________</a:t>
            </a:r>
            <a:endParaRPr lang="en-GB" sz="2400" dirty="0">
              <a:latin typeface="Comic Sans MS" pitchFamily="66" charset="0"/>
            </a:endParaRPr>
          </a:p>
        </p:txBody>
      </p:sp>
      <p:pic>
        <p:nvPicPr>
          <p:cNvPr id="36866" name="Picture 2" descr="http://i.huffpost.com/gen/1326068/thumbs/o-143920752-570.jpg?1"/>
          <p:cNvPicPr>
            <a:picLocks noChangeAspect="1" noChangeArrowheads="1"/>
          </p:cNvPicPr>
          <p:nvPr/>
        </p:nvPicPr>
        <p:blipFill>
          <a:blip r:embed="rId2" cstate="print"/>
          <a:srcRect b="4395"/>
          <a:stretch>
            <a:fillRect/>
          </a:stretch>
        </p:blipFill>
        <p:spPr bwMode="auto">
          <a:xfrm>
            <a:off x="1367896" y="755576"/>
            <a:ext cx="4122209"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734677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179512"/>
            <a:ext cx="3816424" cy="1985159"/>
          </a:xfrm>
          <a:prstGeom prst="rect">
            <a:avLst/>
          </a:prstGeom>
          <a:noFill/>
        </p:spPr>
        <p:txBody>
          <a:bodyPr wrap="square" rtlCol="0">
            <a:spAutoFit/>
          </a:bodyPr>
          <a:lstStyle/>
          <a:p>
            <a:r>
              <a:rPr lang="en-GB" sz="2400" dirty="0" smtClean="0">
                <a:solidFill>
                  <a:srgbClr val="0070C0"/>
                </a:solidFill>
                <a:latin typeface="Comic Sans MS" pitchFamily="66" charset="0"/>
              </a:rPr>
              <a:t>Prepositions</a:t>
            </a:r>
          </a:p>
          <a:p>
            <a:pPr>
              <a:spcBef>
                <a:spcPts val="600"/>
              </a:spcBef>
              <a:spcAft>
                <a:spcPts val="600"/>
              </a:spcAft>
            </a:pPr>
            <a:r>
              <a:rPr lang="en-GB" sz="1400" dirty="0" smtClean="0">
                <a:latin typeface="Comic Sans MS" pitchFamily="66" charset="0"/>
              </a:rPr>
              <a:t>A preposition is a word we use in our writing to explain where something is – this makes our writing more detailed. </a:t>
            </a:r>
          </a:p>
          <a:p>
            <a:pPr>
              <a:spcBef>
                <a:spcPts val="600"/>
              </a:spcBef>
              <a:spcAft>
                <a:spcPts val="600"/>
              </a:spcAft>
            </a:pPr>
            <a:r>
              <a:rPr lang="en-GB" sz="1400" dirty="0" smtClean="0">
                <a:latin typeface="Comic Sans MS" pitchFamily="66" charset="0"/>
              </a:rPr>
              <a:t>It is not only to show where a noun is </a:t>
            </a:r>
            <a:r>
              <a:rPr lang="en-GB" sz="1400" u="sng" dirty="0" smtClean="0">
                <a:latin typeface="Comic Sans MS" pitchFamily="66" charset="0"/>
              </a:rPr>
              <a:t>physically</a:t>
            </a:r>
            <a:r>
              <a:rPr lang="en-GB" sz="1400" dirty="0" smtClean="0">
                <a:latin typeface="Comic Sans MS" pitchFamily="66" charset="0"/>
              </a:rPr>
              <a:t> but it can also show where it is in time. </a:t>
            </a:r>
            <a:endParaRPr lang="en-GB" sz="2400" dirty="0">
              <a:latin typeface="Comic Sans MS" pitchFamily="66" charset="0"/>
            </a:endParaRPr>
          </a:p>
        </p:txBody>
      </p:sp>
      <p:pic>
        <p:nvPicPr>
          <p:cNvPr id="55298" name="Picture 2" descr="http://jtppismp.com/jtpwp009/5216alia-tsl1/wp-content/uploads/2014/09/preposition-graphic-1-2.jpg"/>
          <p:cNvPicPr>
            <a:picLocks noChangeAspect="1" noChangeArrowheads="1"/>
          </p:cNvPicPr>
          <p:nvPr/>
        </p:nvPicPr>
        <p:blipFill>
          <a:blip r:embed="rId2" cstate="print"/>
          <a:srcRect/>
          <a:stretch>
            <a:fillRect/>
          </a:stretch>
        </p:blipFill>
        <p:spPr bwMode="auto">
          <a:xfrm>
            <a:off x="4149080" y="179512"/>
            <a:ext cx="2477186" cy="144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300" name="Picture 4" descr="http://media.tcc.fl.edu/webcourses/ctll/Developing_Your_Teaching_Philosophy/examples.jpg"/>
          <p:cNvPicPr>
            <a:picLocks noChangeAspect="1" noChangeArrowheads="1"/>
          </p:cNvPicPr>
          <p:nvPr/>
        </p:nvPicPr>
        <p:blipFill>
          <a:blip r:embed="rId3" cstate="print"/>
          <a:srcRect/>
          <a:stretch>
            <a:fillRect/>
          </a:stretch>
        </p:blipFill>
        <p:spPr bwMode="auto">
          <a:xfrm>
            <a:off x="260648" y="2195736"/>
            <a:ext cx="1224136" cy="1224136"/>
          </a:xfrm>
          <a:prstGeom prst="rect">
            <a:avLst/>
          </a:prstGeom>
          <a:noFill/>
        </p:spPr>
      </p:pic>
      <p:pic>
        <p:nvPicPr>
          <p:cNvPr id="55301" name="Picture 5"/>
          <p:cNvPicPr>
            <a:picLocks noChangeAspect="1" noChangeArrowheads="1"/>
          </p:cNvPicPr>
          <p:nvPr/>
        </p:nvPicPr>
        <p:blipFill>
          <a:blip r:embed="rId4" cstate="print"/>
          <a:srcRect/>
          <a:stretch>
            <a:fillRect/>
          </a:stretch>
        </p:blipFill>
        <p:spPr bwMode="auto">
          <a:xfrm>
            <a:off x="1628800" y="2411760"/>
            <a:ext cx="803046" cy="869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302" name="Picture 6"/>
          <p:cNvPicPr>
            <a:picLocks noChangeAspect="1" noChangeArrowheads="1"/>
          </p:cNvPicPr>
          <p:nvPr/>
        </p:nvPicPr>
        <p:blipFill>
          <a:blip r:embed="rId5" cstate="print"/>
          <a:srcRect/>
          <a:stretch>
            <a:fillRect/>
          </a:stretch>
        </p:blipFill>
        <p:spPr bwMode="auto">
          <a:xfrm>
            <a:off x="3501008" y="2195736"/>
            <a:ext cx="720080" cy="1080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303" name="Picture 7"/>
          <p:cNvPicPr>
            <a:picLocks noChangeAspect="1" noChangeArrowheads="1"/>
          </p:cNvPicPr>
          <p:nvPr/>
        </p:nvPicPr>
        <p:blipFill>
          <a:blip r:embed="rId6" cstate="print"/>
          <a:srcRect/>
          <a:stretch>
            <a:fillRect/>
          </a:stretch>
        </p:blipFill>
        <p:spPr bwMode="auto">
          <a:xfrm>
            <a:off x="5157192" y="2290091"/>
            <a:ext cx="1152128" cy="913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0" name="Table 9"/>
          <p:cNvGraphicFramePr>
            <a:graphicFrameLocks noGrp="1"/>
          </p:cNvGraphicFramePr>
          <p:nvPr/>
        </p:nvGraphicFramePr>
        <p:xfrm>
          <a:off x="1124744" y="3491880"/>
          <a:ext cx="5472609" cy="457200"/>
        </p:xfrm>
        <a:graphic>
          <a:graphicData uri="http://schemas.openxmlformats.org/drawingml/2006/table">
            <a:tbl>
              <a:tblPr firstRow="1" bandRow="1">
                <a:tableStyleId>{5C22544A-7EE6-4342-B048-85BDC9FD1C3A}</a:tableStyleId>
              </a:tblPr>
              <a:tblGrid>
                <a:gridCol w="1824203"/>
                <a:gridCol w="1824203"/>
                <a:gridCol w="1824203"/>
              </a:tblGrid>
              <a:tr h="370840">
                <a:tc>
                  <a:txBody>
                    <a:bodyPr/>
                    <a:lstStyle/>
                    <a:p>
                      <a:pPr algn="ctr"/>
                      <a:r>
                        <a:rPr lang="en-GB" sz="1200" b="0" dirty="0" smtClean="0">
                          <a:solidFill>
                            <a:schemeClr val="tx1"/>
                          </a:solidFill>
                          <a:latin typeface="Comic Sans MS" pitchFamily="66" charset="0"/>
                        </a:rPr>
                        <a:t>The puppy is </a:t>
                      </a:r>
                      <a:r>
                        <a:rPr lang="en-GB" sz="1200" b="1" u="sng" dirty="0" smtClean="0">
                          <a:solidFill>
                            <a:schemeClr val="tx1"/>
                          </a:solidFill>
                          <a:latin typeface="Comic Sans MS" pitchFamily="66" charset="0"/>
                        </a:rPr>
                        <a:t>on</a:t>
                      </a:r>
                      <a:r>
                        <a:rPr lang="en-GB" sz="1200" b="0" dirty="0" smtClean="0">
                          <a:solidFill>
                            <a:schemeClr val="tx1"/>
                          </a:solidFill>
                          <a:latin typeface="Comic Sans MS" pitchFamily="66" charset="0"/>
                        </a:rPr>
                        <a:t> the floor.</a:t>
                      </a:r>
                      <a:r>
                        <a:rPr lang="en-GB" sz="1200" b="0" baseline="0" dirty="0" smtClean="0">
                          <a:solidFill>
                            <a:schemeClr val="tx1"/>
                          </a:solidFill>
                          <a:latin typeface="Comic Sans MS" pitchFamily="66" charset="0"/>
                        </a:rPr>
                        <a:t> </a:t>
                      </a:r>
                      <a:endParaRPr lang="en-GB" sz="1200" b="0" dirty="0">
                        <a:solidFill>
                          <a:schemeClr val="tx1"/>
                        </a:solidFill>
                        <a:latin typeface="Comic Sans MS"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0" dirty="0" smtClean="0">
                          <a:solidFill>
                            <a:schemeClr val="tx1"/>
                          </a:solidFill>
                          <a:latin typeface="Comic Sans MS" pitchFamily="66" charset="0"/>
                        </a:rPr>
                        <a:t>The puppy</a:t>
                      </a:r>
                      <a:r>
                        <a:rPr lang="en-GB" sz="1200" b="0" baseline="0" dirty="0" smtClean="0">
                          <a:solidFill>
                            <a:schemeClr val="tx1"/>
                          </a:solidFill>
                          <a:latin typeface="Comic Sans MS" pitchFamily="66" charset="0"/>
                        </a:rPr>
                        <a:t> is </a:t>
                      </a:r>
                      <a:r>
                        <a:rPr lang="en-GB" sz="1200" b="1" u="sng" baseline="0" dirty="0" smtClean="0">
                          <a:solidFill>
                            <a:schemeClr val="tx1"/>
                          </a:solidFill>
                          <a:latin typeface="Comic Sans MS" pitchFamily="66" charset="0"/>
                        </a:rPr>
                        <a:t>in</a:t>
                      </a:r>
                      <a:r>
                        <a:rPr lang="en-GB" sz="1200" b="0" baseline="0" dirty="0" smtClean="0">
                          <a:solidFill>
                            <a:schemeClr val="tx1"/>
                          </a:solidFill>
                          <a:latin typeface="Comic Sans MS" pitchFamily="66" charset="0"/>
                        </a:rPr>
                        <a:t> the bin! </a:t>
                      </a:r>
                      <a:endParaRPr lang="en-GB" sz="1200" b="0" dirty="0">
                        <a:solidFill>
                          <a:schemeClr val="tx1"/>
                        </a:solidFill>
                        <a:latin typeface="Comic Sans MS"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0" dirty="0" smtClean="0">
                          <a:solidFill>
                            <a:schemeClr val="tx1"/>
                          </a:solidFill>
                          <a:latin typeface="Comic Sans MS" pitchFamily="66" charset="0"/>
                        </a:rPr>
                        <a:t>The puppy is</a:t>
                      </a:r>
                      <a:r>
                        <a:rPr lang="en-GB" sz="1200" b="0" baseline="0" dirty="0" smtClean="0">
                          <a:solidFill>
                            <a:schemeClr val="tx1"/>
                          </a:solidFill>
                          <a:latin typeface="Comic Sans MS" pitchFamily="66" charset="0"/>
                        </a:rPr>
                        <a:t> </a:t>
                      </a:r>
                      <a:r>
                        <a:rPr lang="en-GB" sz="1200" b="1" u="sng" baseline="0" dirty="0" smtClean="0">
                          <a:solidFill>
                            <a:schemeClr val="tx1"/>
                          </a:solidFill>
                          <a:latin typeface="Comic Sans MS" pitchFamily="66" charset="0"/>
                        </a:rPr>
                        <a:t>beside</a:t>
                      </a:r>
                      <a:r>
                        <a:rPr lang="en-GB" sz="1200" b="0" baseline="0" dirty="0" smtClean="0">
                          <a:solidFill>
                            <a:schemeClr val="tx1"/>
                          </a:solidFill>
                          <a:latin typeface="Comic Sans MS" pitchFamily="66" charset="0"/>
                        </a:rPr>
                        <a:t> the phone. </a:t>
                      </a:r>
                      <a:endParaRPr lang="en-GB" sz="1200" b="0" dirty="0">
                        <a:solidFill>
                          <a:schemeClr val="tx1"/>
                        </a:solidFill>
                        <a:latin typeface="Comic Sans MS"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1" name="Rectangle 10"/>
          <p:cNvSpPr/>
          <p:nvPr/>
        </p:nvSpPr>
        <p:spPr>
          <a:xfrm>
            <a:off x="404664" y="3995936"/>
            <a:ext cx="6048672" cy="50405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The above are all </a:t>
            </a:r>
            <a:r>
              <a:rPr lang="en-GB" sz="1400" u="sng" dirty="0" smtClean="0">
                <a:latin typeface="Comic Sans MS" pitchFamily="66" charset="0"/>
              </a:rPr>
              <a:t>physical</a:t>
            </a:r>
            <a:r>
              <a:rPr lang="en-GB" sz="1400" dirty="0" smtClean="0">
                <a:latin typeface="Comic Sans MS" pitchFamily="66" charset="0"/>
              </a:rPr>
              <a:t> prepositions. </a:t>
            </a:r>
          </a:p>
        </p:txBody>
      </p:sp>
      <p:pic>
        <p:nvPicPr>
          <p:cNvPr id="55307" name="Picture 11" descr="http://upload.wikimedia.org/wikipedia/commons/9/92/Colorful_spring_garden.jpg"/>
          <p:cNvPicPr>
            <a:picLocks noChangeAspect="1" noChangeArrowheads="1"/>
          </p:cNvPicPr>
          <p:nvPr/>
        </p:nvPicPr>
        <p:blipFill>
          <a:blip r:embed="rId7" cstate="print"/>
          <a:srcRect/>
          <a:stretch>
            <a:fillRect/>
          </a:stretch>
        </p:blipFill>
        <p:spPr bwMode="auto">
          <a:xfrm>
            <a:off x="764704" y="5004048"/>
            <a:ext cx="1191190" cy="792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4" name="Table 13"/>
          <p:cNvGraphicFramePr>
            <a:graphicFrameLocks noGrp="1"/>
          </p:cNvGraphicFramePr>
          <p:nvPr/>
        </p:nvGraphicFramePr>
        <p:xfrm>
          <a:off x="404664" y="5940152"/>
          <a:ext cx="6192687" cy="640080"/>
        </p:xfrm>
        <a:graphic>
          <a:graphicData uri="http://schemas.openxmlformats.org/drawingml/2006/table">
            <a:tbl>
              <a:tblPr firstRow="1" bandRow="1">
                <a:tableStyleId>{5C22544A-7EE6-4342-B048-85BDC9FD1C3A}</a:tableStyleId>
              </a:tblPr>
              <a:tblGrid>
                <a:gridCol w="2064229"/>
                <a:gridCol w="2064229"/>
                <a:gridCol w="2064229"/>
              </a:tblGrid>
              <a:tr h="370840">
                <a:tc>
                  <a:txBody>
                    <a:bodyPr/>
                    <a:lstStyle/>
                    <a:p>
                      <a:pPr algn="ctr"/>
                      <a:r>
                        <a:rPr lang="en-GB" sz="1200" b="0" dirty="0" smtClean="0">
                          <a:solidFill>
                            <a:schemeClr val="tx1"/>
                          </a:solidFill>
                          <a:latin typeface="Comic Sans MS" pitchFamily="66" charset="0"/>
                        </a:rPr>
                        <a:t>In the</a:t>
                      </a:r>
                      <a:r>
                        <a:rPr lang="en-GB" sz="1200" b="0" baseline="0" dirty="0" smtClean="0">
                          <a:solidFill>
                            <a:schemeClr val="tx1"/>
                          </a:solidFill>
                          <a:latin typeface="Comic Sans MS" pitchFamily="66" charset="0"/>
                        </a:rPr>
                        <a:t> </a:t>
                      </a:r>
                      <a:r>
                        <a:rPr lang="en-GB" sz="1200" b="1" u="sng" baseline="0" dirty="0" smtClean="0">
                          <a:solidFill>
                            <a:schemeClr val="tx1"/>
                          </a:solidFill>
                          <a:latin typeface="Comic Sans MS" pitchFamily="66" charset="0"/>
                        </a:rPr>
                        <a:t>s</a:t>
                      </a:r>
                      <a:r>
                        <a:rPr lang="en-GB" sz="1200" b="1" u="sng" dirty="0" smtClean="0">
                          <a:solidFill>
                            <a:schemeClr val="tx1"/>
                          </a:solidFill>
                          <a:latin typeface="Comic Sans MS" pitchFamily="66" charset="0"/>
                        </a:rPr>
                        <a:t>pring</a:t>
                      </a:r>
                      <a:r>
                        <a:rPr lang="en-GB" sz="1200" b="0" dirty="0" smtClean="0">
                          <a:solidFill>
                            <a:schemeClr val="tx1"/>
                          </a:solidFill>
                          <a:latin typeface="Comic Sans MS" pitchFamily="66" charset="0"/>
                        </a:rPr>
                        <a:t>,</a:t>
                      </a:r>
                      <a:r>
                        <a:rPr lang="en-GB" sz="1200" b="0" baseline="0" dirty="0" smtClean="0">
                          <a:solidFill>
                            <a:schemeClr val="tx1"/>
                          </a:solidFill>
                          <a:latin typeface="Comic Sans MS" pitchFamily="66" charset="0"/>
                        </a:rPr>
                        <a:t> I always want to plant some beautiful flowers. </a:t>
                      </a:r>
                      <a:endParaRPr lang="en-GB" sz="1200" b="0" dirty="0">
                        <a:solidFill>
                          <a:schemeClr val="tx1"/>
                        </a:solidFill>
                        <a:latin typeface="Comic Sans MS"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0" dirty="0" smtClean="0">
                          <a:solidFill>
                            <a:schemeClr val="tx1"/>
                          </a:solidFill>
                          <a:latin typeface="Comic Sans MS" pitchFamily="66" charset="0"/>
                        </a:rPr>
                        <a:t>At </a:t>
                      </a:r>
                      <a:r>
                        <a:rPr lang="en-GB" sz="1200" b="1" u="sng" dirty="0" smtClean="0">
                          <a:solidFill>
                            <a:schemeClr val="tx1"/>
                          </a:solidFill>
                          <a:latin typeface="Comic Sans MS" pitchFamily="66" charset="0"/>
                        </a:rPr>
                        <a:t>midnight</a:t>
                      </a:r>
                      <a:r>
                        <a:rPr lang="en-GB" sz="1200" b="0" dirty="0" smtClean="0">
                          <a:solidFill>
                            <a:schemeClr val="tx1"/>
                          </a:solidFill>
                          <a:latin typeface="Comic Sans MS" pitchFamily="66" charset="0"/>
                        </a:rPr>
                        <a:t> the coach turned into a pumpkin! </a:t>
                      </a:r>
                      <a:endParaRPr lang="en-GB" sz="1200" b="0" dirty="0">
                        <a:solidFill>
                          <a:schemeClr val="tx1"/>
                        </a:solidFill>
                        <a:latin typeface="Comic Sans MS"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1" u="sng" dirty="0" smtClean="0">
                          <a:solidFill>
                            <a:schemeClr val="tx1"/>
                          </a:solidFill>
                          <a:latin typeface="Comic Sans MS" pitchFamily="66" charset="0"/>
                        </a:rPr>
                        <a:t>During</a:t>
                      </a:r>
                      <a:r>
                        <a:rPr lang="en-GB" sz="1200" b="0" dirty="0" smtClean="0">
                          <a:solidFill>
                            <a:schemeClr val="tx1"/>
                          </a:solidFill>
                          <a:latin typeface="Comic Sans MS" pitchFamily="66" charset="0"/>
                        </a:rPr>
                        <a:t> the summer I like to lay on the beach. </a:t>
                      </a:r>
                      <a:endParaRPr lang="en-GB" sz="1200" b="0" dirty="0">
                        <a:solidFill>
                          <a:schemeClr val="tx1"/>
                        </a:solidFill>
                        <a:latin typeface="Comic Sans MS"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55309" name="Picture 13" descr="http://thumbs.dreamstime.com/z/cinderella-fairy-tale-pumpkin-carriage-27944209.jpg"/>
          <p:cNvPicPr>
            <a:picLocks noChangeAspect="1" noChangeArrowheads="1"/>
          </p:cNvPicPr>
          <p:nvPr/>
        </p:nvPicPr>
        <p:blipFill>
          <a:blip r:embed="rId8" cstate="print"/>
          <a:srcRect b="9515"/>
          <a:stretch>
            <a:fillRect/>
          </a:stretch>
        </p:blipFill>
        <p:spPr bwMode="auto">
          <a:xfrm>
            <a:off x="2852936" y="5004048"/>
            <a:ext cx="1165123" cy="864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5311" name="AutoShape 15" descr="data:image/jpeg;base64,/9j/4AAQSkZJRgABAQAAAQABAAD/2wCEAAkGBxQTEhUUExQWFBQXFBQYGBQVGBgXGBgXFBQXFxUUFxUYHCggGholHBUUITEhJSkrLi4uFx8zODMsNygtLisBCgoKDg0OGhAQGywkHyQsLCwsLCwsLCwsLCwsLCwsLCwsLCwsLCwsLCwsLCwsLCwsLCwsLCwsLCwsLCwsLCwsLP/AABEIALEBHAMBEQACEQEDEQH/xAAbAAABBQEBAAAAAAAAAAAAAAACAAEDBAUGB//EAEUQAAEDAQUEBgcEBwgDAQAAAAEAAhEDBAUSITFBUWFxBhMigZGhFDJSscHR8EJykuEHFSMzU2KCFiRDk7LC0uJzg/Fj/8QAGgEAAwEBAQEAAAAAAAAAAAAAAAECAwQFBv/EADoRAAIBAwIEAwYFAwMEAwAAAAABAgMREgQhEzFBURRhoQUiMnGRsVKB0eHwQsHxFSNigqLC4iQzRP/aAAwDAQACEQMRAD8AR6Quc2GuaTxOEz3hfSrTpPdHlZsx70tz2B04JInI5u35xrqumjTUmuZDOOqMLnRnOcbZ2r14tRjcpOxM+7nhuIDzyI2xxChV4t2FfuV2UnP0z78/CdFo5RjzHsjcu2taqALaQgRMtEzJz7Wzv3LjqqhUeUiWzNvK8atYzVcXEZZ8F00qMKa9xDRVbWI29+1aOKYWRoWK8gyX59cPVdlAzzceOxYVKDl7v9JNjoLj6YYXj0gF+UYmgAxymFx19A7f7Y72d2Bb71oPqONOk4Aggvc4mQRGIt1aeI3IhQqRismQ7dChZDUxiHjCDJfIJw6xrnyWs8MeW/YWw9G/LQHNBeS0kGfVlu0SO9U9PSabS3CyPS7k6Ttc0DCWAENacQfiOh4z814VfRtPnf0OiFa2xJaLUx9fAWEVd5achmAQdu3xShCUad09gk7ys1uYltoWizVxXIbWpkj90DiG6WE55cV005UqsMOT8yHFxeXMsWjps2p2KlndmDhgSTGuRAHgSoh7PcPejMp13JWaJejl/wBOmxx6l4kyGhhyGg2ROSnU6aU2ll6ip1cOh01h6TB/+E9nNsLgqaJr+pM6I6i/Q0qd4yJhc7o2NVUuWKdeVDjYpMsNqBRZlXC9IbvRiwyRGbezSc0+HLsLNDi2NOiWDHkGKoSsFxdaEWHcY1OCLBciqCU1sI5rpDcNGsO2ASMxvB3hd+m1NSD2MKlOLPK+kd10bK/EG45MQ7MZ696+g09WrXWN7HI7p2ObvAtc6WCGn60XfRUor3uYkzWsN1sLKhJaIbrGYy1K46monkvmLJlJlzggQZdqXDSJ371s9W03tsVmzoG3XY8PVkjERm4nPjB2Lh4+ovn09BKRkXh0Zh37J0tgGS4Lqp69299bl5mX6X9fmuvhIjElbam7ZO+SSp4T6Csyex16bXTCipCpJWDc2Kd/sYzAwamSH5jPiuXwk5O7C7Ao2ugwYurpmdR/9TlTqydrsMitaLQHS2m3Cw7nbe9XGDjvJ7/Im5SF01DpEfeHzXR4iC5lXC/UFafVH4gjxVPuGRK3oxaD9kcsQSespdx3GqdGbSBPVnuQtZRfULlN9mqMPaY5p4tI961U4S5Ml2N3ozZmVHEO2Z56/wBJ2ea4tVJx5Ekt5XHUa44YLJluKfgNfBTS1EWt+YGlcl31hhktawaw3tHxOfNY1qkN7cwSub95Ua730nUqjmuaSCcv3ZgnWQTkuSm6cVJSXP7mjyb2NZ9G0ua1oe17Iguc2CeWExv2LmUqMW21ZmuM2rX2J7kuh9OQ94dTB7LC0EjWc+/yWdfURlvFb9y6dJrnyOhp0Kfst8FwuU+50JIPAwbkryHsRl7BpCdpMV0L0gIwYsgTajuT4YZFO121wGTQfFbQpR7mcpsxLXfVVhyoh3l712Q00Jf1HO60k+RA3pTatBZmN4mr8MKrwNH8b+n7h4ifZGjQv2qYkUx3uPwAWEtJT6XKVeXkalO8HHQt7yuZ0Yrubqo2WBXfvZ4qMY+ZWT8gcbjq5vcUWS6Md/MrV7M52hatIzUSXFswL26MipOJrTzK7KOrx5NmEqLOSvLodTAIDQDsIO1elT1078zFpo4q1UqrC6mZ3EAT7l6sHTlaYlYajZauyWjeThHcidSl8/ULotWa7aocHQQJ1O1ZVK1NxsJs6ay2VwaP2Z968yTTfMkoXh+j20M9SHjwK66XtWnL4tjpdOSMiv0ZtLPWp98hdUdbRlyZD2KjbrqkwKbieAlacen3JuTG47QNaT/BLxNL8QFepZHs9Zrm8wQrVSEuTE2DgPHNO6JuOHEbSiyETstLx9o+KzdOPYCzZr1qNPrOhZz08XyEazOkjgMnu4hwyXM9Jfmgu0aNi6UiACAd7SJHNpOhWM9G+Y1JovstlnLg4NNJ+uct89CsuHUSs3dA5I13NxifWEb8u5YL3RvchNoazVpjcFWDlyYskugdG+2N0x98ZfNTLTN9ilWSJ2dIRrJB4jIKHpOhSr9Sra+l9UadXzIJnzC0hoIPuJ6iZQPTe0A59UBwP5rX/TqXS4vET7l2z9KGvGdQEnYDPgs5aNx5IXGfUtNvU7CAP5jCh0ECqsu2S92kw57T93PxOxYz07tdI0jVV92dBZq7CPzXBOMkdcZRZM8sO5QskU2iu+izcFopSJaiUqzGH6C2i5mTxKFa66bjOLPn+a3VecdrGbpxfUg/VQbpUAG7L4Zq+O30J4SXUv0bGAfWbPJYSqPsaRgu5q2azkfabHALlnNPodEYltrRvlZNs0AfSB3JqTQmihabC0/ZE8FvCq11M5QTMo9HKLnTVYT7u/eujxVRK0GZKlG+5JaLjs0y4DgNPJTHUVeSKlTplW13TTMEDTTd4bVrCtJbMylBPkUXtqSYAjmFssDF5HPjplj+1h9/guvwDj0LdWQqd7Mf9trvvFDoSj0JyNKjbjqMBHAj5rF011uPNoO033lEYSlHTjdVsy7VVbUgOkidAFvGLjyM7k1O7rN/BBP8wy5pOrW/EO6XQgtnRtrxIbTaNmEGferhqnHqxNMy7R0bLQTiZ35LeOru+pJnUqLGHtta7fhcVu5SkvdZNzYpULC8CWuYd4cZ81zOWoi+dyrouHo9ZwAWVHxuOZ4LPxNVv3kJ49w6t3MaIx1CZEZZc5GiFUk+iE7E9ktT6Zwsc8/yYcQHi2R4qJwjLdpApSWyIbxtdpfk1uf/AIyDy3K6cKUeb9RNt8zGr1bUJDmO49j5BdMVRe6fqTZlI2yqNpHctOHACCpUc45mVailyAtWG5K1bOnTJG85DzUVNRTp/Eykm+R0l2fo8rvgvcKfCJPjK4KvtWlHZK5tHTzlzOhsn6O2tzdaHnh2Y9y4Z+1r8oI1Wk7smtHRMt9WpI4wlDXqXNES0rXJlG3WS0Ux2arVvTqUpveJlKMo9TCtF6Whhglp5n5FdcaNOXIyyZWtF/VW64eQefgVcdNB8vsGTJbvv2qdKZI3nEfCTCmpp4LqGTRu3ffNUGHNAOuYGi5Kmmg1dM0jWki6L7LiYAy2kD5LLwqS5l8dsuUL+HtNncIJ8AspaTyNI6g0GX5lMDvELnek3NVqNixTvYEa+AUPTMtV0TNvAf8A1Zuiy1VQzryamqDDjIgq3sNyuOmJdcz7VeJIMNXRCik92ZSqt9DK9JdG0OO5dOCMMmZ4bV2sa/M5mZ71s8O9jPc8xDV79yrhAJCJWVHDQlQ4xfQCUWl/tFRw4dhFinbnDafFQ6SYrlyjfLgMxPj81k9OguWG3wSNgUOhZiuVzUxakHnkqtbkBXp0GzuHBaOTsBrWWnGsOHGFhJiub1mtLYiIA2ZEeS5ZQd7jUi7RvGmCAYjuWUqMmti1UXUv076s49nnMLB6asaqtBdDRst6UXRhIJO6SsJ0Kq5msa0GadCi1+cBcspOPU3ilIevctnf+8pU3cwER1NaPwyY3SpvmkZ1q6GWRxkUw3gzIeAW8PaNeOzd/mZy0tN8ilV6MNYexULBsGM6eK3jrnJe9G/5GEtMlyZjW2xuaThtRn2WuP5rrhNS50/Q55LHlIzK1Os3Prqp5l590BdC4b2xXoZOUu4NXpJVaIc4vA2ER8ULSU27pWDiy7lGp0gLvWbl/KtlpkuRLbZRtFSm8kwROgI+K0ipRAKv1Qb2WgQYIgSdPtbNERzvuFzWsYc2zVKga7CwiMOFwZkNXTJzM6bVyTqQ48abe7+e/wDY1jTnKDmlsirYL7DcT3uxPcPZMDkBkt56e9klsjNS3I235Umey7sR2ssozORT8PG1uQZMOjfjGgOwftNpbAHMBKWnk3a+wZFqzdJdQWDM65yMoyCzlpPMpTaJq/SRlLJresfOeZaOMqY6SU+bshqduhTHSx8k4GxPqgnTmdVp4KNrXFxHcuN6aAZCl3zPksn7Pb/qL4zXQr/2tfiOGm3vP1CvwUbbsniMms3SWs+cQDWxPZ1jv102KZaSnHkPiyCffTmQdPvNJk/BJadS2FxGDW6TNkSHkkScBaAOGZGaXhZdEUp35s4UMXr3HcIMRcVwgxK4XCDEriuGxg2pNiuXKFOlHaLgeGY9yyk532DYB5g9l0jkmt+aFcYvO/yCLILg4SndCCbI2lGwEgrO3qbIQ5qOOriiyAcN4oFcs0Kzm6VSOUqHFPmhXNyw3m5xAqWqo0cHYfMQuWpRSV4wTLU2+bZrGlQOZtjhO95J8ZXNlVWypehpam+cyOrYaJzZbHE7usd4wqVSovip+gnGHSRkWqwVGmW153SXSfFdUKkWt4mLVupXZUtOwGd4AKtql1ErkFop147bHHiQSqi6fRg7lFzTObY7o+C1+QrkjGg5Q/PcfySd0FzZu3ohabQRgo1Gj26sNYB3iT3SuSrr6NL4pL5Ld/z5nRT01Wpyj9djr7o/RbTGdpqmodjKfZHGXanuheVX9tTe1JW83v8At9z0aXs+K3qO53Nju2nSYKdNoaxogMGTYOsjbO8rxJzlUnnJtv5noRiorFLYo27orZKrOrdQYGiYwNDC2dS0t01ldFPWV6cslJ383e/1M5UKclZpHPWj9FtlPq1a7f6mO97Z813x9t1lzjF/X9Tlfs+l0bKL/wBEzPs2lw50wfc4LZe3ZdYL6kP2dHpJmfaf0UVh+7tFNx3Oa5nuxLePt2n/AFQa/O/6Gb9nS6SMq0fo2tzdGMqfcqN/34V0x9saWXNtfNfpcxloay5Wf5mZaeh9tZ61lq/0jH/oJXRH2hppcpr7fcylpq0ecWZlaxVKfr03s++0t94XRGpCfwtP5MylGUeaYPWnDhyhPHe5FyahaKghoOW4wfeolGPMLlp1jqOHaJLfqFnnBchkb7ucN57ifgnxEwMYU10ZG5IylO0DmpchC6tPIQQYlcQ4Yi4BBiVxBBiVxBBiLgOKaLhcLq0hXHFNArjhiBXDDECuEGIFcla1sceX5pbhcYsQK4TZGhI5EpbBctWSzVqnqYz35eJWc504fFYcYylyRbp2C1kloD5aYIkDPvOazdWgkm2ilTqPZIsWPo9bqxgMeBtc84GiNcyc+6VnU1mmpq7a/Lc0hpa03svrsdLdv6PGmDaK5O9lPIcsbxn3ALy6nttcqUfzf6fud9P2Xbeo/odbddx2SzfuqTWu9s9p/wCN0leZW1lat8cm/Lp9D0KVCnT+FGk60Diua5sRG2jcjIBn2zLRFwI/TjuCWQBPtLkXABtpcUXAgqPdOJrhAnJwnnBBEeaxnlldM0jjazQbbcSMjmtVO5Fgha3b0ZMLDG1OOpy4oUmKyMXpMKTbPVc5lIuFNxBcxhzjs6jWSF16WpVlWhCMnu1yb5dfQxrqEacpNLkePNolfatnzFyQMdvPilsFx+17R8UWQXNG6LgZaBDRVa7a4lpbkMxsOq4q2qlS3dvW56cKSnyIrwuEN/dvkgw5jsnDiDuV09S38S/MiVNLkzJNEjYV0ZXMrDikncQQopZCJBQKMhEjrNGeoSUxNCZSG2e5O7EWWUKW0v8AAKMp+QbErbNR9p/gPmpyqdkHugOs9PY53gPmqUpdUS7DizM9o97fkUZy7C2EbO0bZ7o+KebJAFBPIQYoj6H5pZCF1XBFxDtooyA6i5ejNpcNeoYdXPkO5tYM/GF5mp1+ng9/efl+p30NHXl/xXn+n+Dr7vuSlS7RxVn5duoZGWkM08ZPFeNW19Spstl2R6lLSQhu933ZetFr3zz0HJebUqqK3O2EG3sO2o532Yb/ADZE8hs7/BZxlJu9tvPn/Pn9DRpJc9ycNyW90Z2G03JXCxBRIeA7ODPeJ15FTGSkrjlFp2ZUva2OotkMDxtkxA2bFjqa8qUMkr/nY1oUY1J4t2LdnOJoJEHORuIJBz7lupNoyaVx3sy7JE7JzCTbtsCSvuBRtrXTMBwyc3KQfiOKSk2rvYbik7ITrQOaWQEAqAaNCV7DsO60RmYbxOXmU05N2QnZczmqnS9jMcYqpc9xaPVa1ogASRtguyB9Ze1H2RWnbK0bLfq2+fL0/I8qXtOlG9ry3+n85/mc1fV+VbT2XBrGTOBu0jQuccz5Bevo/Z9LTPJXcu7/AEPN1OtqV9nsuxk9Uu/I5BdUjIBdSjIRTp1XDRxHIkLNpPmeiEXknMklNWQhZ70xDgFArEjaZKV0KxYp2Jx3/XepdRIMGTi7n8fAqeNEOGwPQjuPgq4iJwYjZSN/gUZolxG6hPIVhxRO4oyQrBNpouKxZp2UHb5hQ6jRSgmH6I3efCUuIwwQjZm7z4QjNiwQRso2H3JcRicEXLms5bWpvnCGvaSZGk5+Sw1c8qMo87pm+mi1VjLzPRnVh9b18k5o+kxZRt95dW0GMyQ0bQCZzInRVShOs2oWuk39Cak4UrOXJtICnUzl3ad7R2fdGjffzXHGNnk93/OXY6ZS2stl/Ofcm9NO4LXJmdh/TjuCMmOxSve9HNpmAATlMxEg5hdGloeJm4N225o59RX4EVO19+RJZ7ylgILWiBuyy0zUzo1ITcLPbyKhVhOKnfmUr4trH0ntLwThMAHbs0WOq01Z6ecnF2SbNdPqKXGisle6IKN90wxoJMxmIOu3VdlD2dXqQjJLZpPn3OWtrqNObi3unYif0kYNGOPh811x9jVesl6/ocz9qU+kX6fqZFnvgsr1KoYDjEYSdIiDMcPNenU9nqpQhRcvh62PPhrXCvKqo/F0JbR0mrO9XCzkJPmop+x6Efiu/wA/0Ln7TrP4bIz61613a1X9xw/6YXZDRaaHKC/Pf73OaWrry5zf2+1im8F2biSeJn3rpjaKtFWOeV5c9werVXFYXVpZBYXVoyCwurRkFhdWjILGMAi56NggEXFYIBFxWDARcLBid6LoVg2yldCsShx3pbCswxPFF0KzHE70XQrM0bBdVWrTqVQD1dNriXE6kD1W7zvWFTUU4SUXzbNIUZSi5dEUxK2ujKzEAi5NiWmY2NPOCpe41sSio7+UcgApsh3Y5Ljt809hbibxA70MVh8Td314pb9w27BMrlplpLeRI9xUypxkrSSfzRSnKLvFtE1W8Kj24XPLhrBzWcNLRpyyjFJ+Rc9RVnHGTugRbKkR1j43BxCfhqN74K/yRPHq2tk/qxelO9t/4j80+BS/BH6IONU/E/qxC1O9p3eT80cCn+FfRC4tT8T+rI6lUnUk8ySrjCEfhSXyREpSlzbYCu5NhgsNXHOhOPeL+xvpZYV4S7SX3GKw9lyy0VF/8I+isae0YY6uqv8Ak/V3BK7zjBKAsAUxDSgYpQApQFhwUBYeErjsOG8QlcMRYeSLisc51mZG7JXY9EIVCjYVhxWKLCCFYp2EEK5SsIIWhFgD9IKLCJGVichJO4Z+STshWO46NdCXvipagWM1FL7bvvH7I4a8l5mp9oKPu0t336fkddLSN7z+h29tsjRQexrQGim4BoEACDkF5Kk3K753O1xWLS7HjVpGB7mHVpI+XkvpoSzipHjSjZ2BFdWTYcV0WCwYrhKwrBdciwrCFZFgsF1yLCsP1yVgsOKyLBYfrkWFYXWpBi2LrkropQEayVysRuuSuFh6dQkgAEkmABmSdgASk1Z3GluM+pBjcvN9iTvoaafS6+jaO72xD/5lRrrZ/VIA1l62SPMxYBrJ5IMGCaqM0HDYBrKroMRdci6FYXXIugsLr0bDsP16NhWZTt17Cm4Ngl20Z5bpgb1zVtQoctzenQcuewIvWrsstY/0u/4rn8fHt6leFl5/QqWm32Wq/G6q5peQ5/8Ad6cyNQIJadTnhGzJQqFaKtf5bnfxYt/sG632IZsqWgOEQ5rLOHZZet1IOmxQ6Ve3L1f6jVWN7mJegoCDRrV6j3OcXFzBTa0bAGhxxEmc5ERoV00+Nyey+dzKTj039CzZL9pto9U6zMqGI6xxqtfOImcTHA7fCBoFLpVcslUfyKdWDilgr/MyadcgyS938pL48nA+a3vO3Mxv8jobr6StYSX2dr8yRGUdmACXh5gZHKNu9clSlVdkptfU2hUpLdrf0Jrf0goVcX92fTnP9lVwEZbDhIjhEKIUa8ZZObf1t9ORUtTTccVFJfJX+trmbZbxbTJIY924VXvcBnva5s+C6JKrJWb+mxlCpTW9vsdJcfTK2MyokMABOF5qVGZZ4QHk6xECNVy1KMXvPn5f4RcdR0jy8/4zs7P+kZ3Vltez4iWAF1HEM3N7QwPGySJxZwuR0d/d9f2NuNHk/Q876WXxSr1G1KdSq13VgPaBhaXNJAdIOpbhyj7PFenpnUirP+ehy1cX8P2Mapeb3AA1HwNIhvmACe9bp4u6MXm+wn3m8wesfluwjxAGem1Cdr8xe92RasV/ltRr3l1QAzg7DAYMxIbplsWNSE38Lt9X/c3pyt8cb/Ky/wDF/wBi1X6TNcezTexsk4A+QJADgCWyJA3nUpRpVusvT9wlOPSPr/6lN98VCSWuc2d4aeG0Zd0LSMGvibb8rr0uROe/uxSXnZ+tkVzaqn8Sp4lbZsx+gvSqn8Sp+I/NLisf0DZa6g+3UP8AUfmplUYvoOLTV31fxu+aniyf8RG3dD9fV31fxO+aWTDJL+pEz7XXcIJqd2XuCnl/kHWX4kM2tXEZ1hG5xnxQ2TxV+JDftf8A9vxFPIXFX4kSU69oa4Paa4eNHB5BGUaypdmrNbBx0ndSRbvllQvBa2pBYw9l0CY56rzPZMsaMo9pzXqel7WrR40ZZL3oQfoURQrbG1v8z816eV+Z5nHj+NfRhihX9mrpGdTZsCWQvEx/GvoJtjr7G1B/7ShyDxUfxegxu2scsL/8w/JNVEheKj+L0/cKndloGbQ9pmZFVwIO+cOSbmnzQeNguvp+5K677U4kudVJJBJ61xJI0JMapXp9g/1Bd/T9xG5a5Ml1Qk6k1HGeeSalBdCX7RXf0/cNnR+ptNTlj/JDqR6In/UPP0/cmbcFT2n97/8AqjOHYh69vr9/1JhcL97vxf8AVLiLsQ9bJ/z9zngGHYfALqyl3Oz311JOpb7JS4su5Gcu4bbO32SnxZEupLuStsg9k+al1mQ6su4YsQ3FLjMnjPuSNu4binxmLjyC/VrUcZi48ghdQ3qeNIXiGaFjsJAyI7w0+8FZTk3zBV5Gq7rMOHsxB9nbs9XgsMUW9VPlsYj7qE5+4LqjUaRhx5DC6W7lXGYceQQuVu4I47DxEu4TblbuCfiGHiJkzbkbwU+IYcaYYuRqXHY+LIcXG36Cl12x8aQYuIb1PGHxWG24hx8EuKHEYRuLn4JcUM2N+oj9BPiIMgm3GUnUQXJGXTA0B5h2XgVLnf8AiGpLsIXWeCeaFsP+r+SMkKyJfRZ1jINHg1q8/RTSlWil/W/WzPQ18HjQk+tNel0ELLy8F3ZLscGI/ovLwRkuw8fIcWXgEZIeAjZOSFJDcNhzYjsVZoywBdZy2JdqYHOJ+BUOolzLjQlK+K5bhCyv3qskSqYXor95U5pF8Nvp6EbaLi4tBOIAEjPIOkD3FLjQvbqaPSVFBTcXZ3SfR25/S5L6DU/mRxYk+HfY58WXkqyZhiwxZAnmxWkELMEZMWLDFnSuLBjizoyDBkjbPwSuLBEgs5RcXDiP6IfofkjIeKJWWcJXDBFltjEaj65pZFqnHuRdQeJTuQ4IPqeHkEgUBxZ+Hki48SVtmPBFx4olFm5Kch4Egs4RdjwYTbGN4SyYYS7krbMN48vklkx4MlFm5eH5JZFYMIWYcPD8ksmNQYjZzw8/kjIlwn5CFmO4fXcjMajU6pBeicvruSzNMJDehA7B4lHEY1CQxu5u7zKfFkGDIaFhBc8awW79rRx4Lg005R1Fb5xf/aepqouWl078pL6S/csi7Bu+vFdvFZwKkwv1Zy+u9S6pfBY4ufj9eKTr2KWmZI25ht9ynxLL8I3zJBcjeKl6plrQombcDdrfFZPUGsfZ67FmlcQ3I4zZtHQpdC3RuemNczu0S4h0R0cFzQdO6aIcXtpNDjqRqeaja97HU1eKg+S5LsS/q9vsj67kZE8KHY8tFm4HwXrZHyI/o/BPILBts/A+KVybBiy/UoyCzCbZPqUOQiZtkG7zKWQWYYskbPNGQYj+jcPNFx4htsu/5oyHiiZtmH0EsilFDGyBGQrCbZuSMgsSizcEshqIbbIUs0PAMWUhLNFYEgoH6hLJDwCFD6yRkPAIWb6yRmVgE2y8UsxqARogAk6ASeW1TKooq7LjTlJ2SFRYHNDmkEHQzG1RGvCayi9jWelqQljJbkrbKP5UOsgWmkM9jWxiLRJgcSonqYRtd8zWGhqSvZci0yw8kOsOOlJWWLl4KHUZrHTJFaz0P7xVG+nSOnF4XFCVtTPzUf7nozo30tNdnL+xpCyrpzMFQJG2JG7LVBGZb7zp0KzaT2mC3EX7G+tGQz+yfJc1XURpzUZHTT0eUckB/aqxj7RP9D/ks1raPc3/ANPqL+kjPTOyTAxnlTcjx1Hv6F+AqpXsX7ivN1o6wlnVhjy1u2W5wTlkctOKujXVW9lyMqtLh235msKI2yVuZBBgGxFwHSuAkrsDzYUV6tz4+wYoJXCzCFAbvJPIMQhZhvRkwxC9H4pZDxDFmRkPAIUEXHgF1Xei4YBtofUJZFKmStoxvSvcbhYI027kbhiggxvFLceKCFLglcrB9gm2bgjNFKkyRtlKWaLVBkjbP9ZKczRUAhQH0UsylQRI2z8PNLM1VBdg22XgpdQtUPId9jkERqD7lnUnlFryN6dLGSa7nntGk585U4BIEl2WpOQ4yvl401KCckfWSli3YkF2mdKfi/cOPFVwocrE8WQ7aZZUpg4MJe2A3FM4wNSdycYqDjZdf7ibzUr9j0xrG7F9DkzwFBIMAJZMqyMyYtv3rN/pq/8AZct7an5x+z/c6f8A8/8A1fdfsaYJ2LpTkYbFW3XgKT6TXyBVcWB2WEOjsh2c56CJRKeNr9Sowck2uhx3TOu0WrC55a3BTBOLD7RiZ4heTq03ql8v1PS0qXh79b/oZJdZttUkf+Z3wduPvUpWX+C7yK9tq2bDGNx+z+9qnU/eU732Lim+Z3fQED0UET6xBnXIBdns9f7Tfds4faH/ANtvI6Rd5xCQAkgGRYDiOpXoZHyuIRsyeZWA4s6MwxCFmKXERWA7bNyRmCgF6OlmPBhizHclxEUqT7Bts53KeIi1RZMyidyTqItUWSijwS4haoEjaHDyUuoWtP5Biz8EuIaKh5Bts/BLNlqgG2zDcpc2WqKDFnG5LNlqighRG5GbK4SJBT4KcmWqaCwouysEFCLlYoCtAa6dIM8ozSeyuNLc8gsBGN81HMzmAWjZO0c14lG7ppnvVdpFyWj/ABnbftNzzjdyV4szKltrAFpbULnZkSQYIzByCU00k/Mumr3v2Oyuy922Ww2R2HG15Ic4EAiXOL6kR2jMmMl6WfDgmeZKHEqSSLZ6aWbY2oe5o/3KXqaa6MFpJ+Rm2npQ02inWYxwa1jmuacMuDiMpzjMA9yXFg3xEuSsPgyiuHfnuaB6bN/gu73AfBLxq7D8G+5zvSjpKa1FzXBrf2zC0DUMwvBJM5kEsIIjNRKtxFubUqPDlddjLt16uc8VKkPcYBIgA4GMGLPfn3lcU55VnJ9jqhTtSSiML5OxjZ+9t26N4qnOPYSpvuR3nb6hAa5oA4OxGYgbOPxUO1i6cbSueidDHDq3tacgWH8dNp94K7dArRlH5P6o87W7yUvn6M6GF6FjiHQAoTsAkgOUFP6hdV0fP8JskbR5qcjRUQ22fmk5opUSZlk4eaTqGioBiyKeIWqBI2ycFObLVFEgsyWRoqSCFBK5SpkgooLwC6pA8EOKQQViEGBG48UPARcdkMQErhYcBK47BI5jHlNALEncBpSuOxSvuths9Z2kU3+bSFjqJNUpW7M0oRvUivNHhlptP7ZxaJGFpMEZZbPPwXmwo3ie1Kpa1wGW50+ocuBP+1D076AqqvuHQtc1my1wBEAkEZnLaFMqTjApVFJ2ReN6fsqIEEMa9m8D9sZMaEjHMromsnFHKrLNm3+rjp1h7mtCfhI9WzPxb6RRXqWLC9reseesykxIhzfVy4reFCMYuK6mM9RKUlKy2NJt2tGr6h4S3/isfCU+7NPFz7L+fmc70htBHXMDSQx1PCMi6C1rj2iBtJWTpqnUSR0U5Zwy6kVnYK9OkXVRTOFx7Qfnidl+7pu0w7YRTpJ1J/kEqmMVb+eppUbmJgtrl2Z9SlaneB6qNi24Me/3/Qz4z7eq/Uq33ZTRfRGOpjcXAY6VVmUAEgvHaEkZAZLOrSWNl9jajUvdy5LzR0fQm86k1WCoxha8sJLS8FrfUDRkS6PiqoS/3e10vRnNqYLBbdfudf6XVj9448qMe9y9DLzODEjNer7dU8MLR7yldhY0rnrPfOJzuzlhcBOe3EO/JVG/UmRpKhGQKIU5M41TJAzgluUoBhqe5WA4ageIYagrEcBA1EKEbFYjwi4WEAi47BQndjsLCkAoSCw8JgJAxQk2AsJRuGw+BOzARAGZ037BzRYLnNXn0idiLaIAAJGM5yRtAOUKb9ise5zd+31V6mpiqOcCwyJy1GUDJYam/Da72+506VLiryPPbqtTKVd7S5xDqLHmHvb2ssfqkSJccjorhBpFVJ3X1Nare9ERHWEnfVqe/EnhbqZqVzA6QXy0uo4Q4EVWTL3uykbHEgdyUqWSfyZpTq4v6Fi12ohmARLW1XCcpDu0PPJcsVdRfmdEtnO/YFl71oBNrfr/AA2fJdipu/I5HOFixRvF7i4urPcQ3suwtBbpm2DmfkqwZDnG6siN14u09KrnvjylTw5F8WHYp0rYYe1z3OLnsaMclxniuatT95PyZ00KnuteaNCraqlPC1hIimyYE793NGlaSk+7ZOpV5JeRo3bfloac3VGtdrhJactDqulzRz4GffJtVa0AtLn9U1z8LjiIGRc4HFwByU5K92aK6jZdTT6H2jCKjnsa8Q1xa6cJcHQZIXBKSjWTt3OqUXOj5nqthaxzAeogwJApCByM5hepF3XL0PKkrPmNXa0f4VP/AC2z/qSbY0kSXRXBqRhAkGAIEcYBMojz3FLkbsK7EFFRcnEIJ3HYdK4WDDU7sdgurTxkGwXVqsACwp4JBcZIBJXXQY4CaELClZgOGoxC48J2AdMBJXASAI61UNaXOMACSczkNsBIDnL/AL8Y9nV0zikjE4aQM4G/Yom7qyLirbs5W1OJgDJZ7miMHpFVPVFo2xO+NvwWVbdJHTp9m35GPTsjXDFt3wSY3KuLInhIkp2AaBhduPZ02xLkOrLsCpxXUhtV2saC59Ko6NDhkDdmElUmPCHcmo3B12F7yWEZEAAyDmOSypuysjSrL3vyOlsd10WgAU28yJ960zkznaRb9ApyJpMMZyWD5IykKyFaLuov9amw9wCMmuoWRjXn0UpPh1MFpaQ4AOMSDMQZy4JuUmVB4lOw2Kp1hDWt2AudII1yhY007WOirKN7sv1LudtFM8ZI+CvGXczzj2Op6OdH7Q13WdUxhLMIc909k6gNiRlvCuFOpfmZzq0wT0ULKr+sDadGowgdU84GuiCXhzQAYggjcVjV07Uk2aw1CcLLmdLdF3Veop9dUDnhomA1wMZAtdoQRC7YRlirnHOSydjS9DyEOcOAwD/atLGdx6FjDTOIn8OfOBxQkDZaT3JK7KfBRGLfQpkgpq1TuK4+AKlBIVx1V0A6VwEi4DQkMWFJcrAOgBIAdADJXASLgNiSuA6GAwSTQCOadwOfvTowx0upEsdGTfsk/BS4lqZyNegWkteMLhqDrms9mWY9vut9So09YBSjtUyyXE8H4stmzeplBNGkZyjyLYu9gj9m3wBPuTsxXLLKQGvuUtBcevSaWkHQjPYk0O5XsNh6sOGNzwSDnhkRs7IGSjBdCnJvmWsMJ2FcFjygCYETpmnYQ8p2Au3RcjqxcWgMafWqRqRoMtSqjFyJlJROru24qVKDGN4+07PPgNi2VNIxlNs1IVkgvYDkQCNxAIyTAdK4CxJZILCDkKSYWHVARhylSSHYcOQpsVglWTCwyLgOkAkAJACQA6YDSpuALKgMwQYMGM4O48UKSfIGh0gEEwHQAkANiSyQWEDwTTv0AdMDLvy5W2hozwvacnxOW1p4KXG5UZWOdqdFawIAwOB2yQBlqZE+CnErNEY6N1zIwCNDLmifAkoxY8kHZ+i9cTMc3PnuEDLwRgwzRL/ZetP+HzxH/jKWDDiIitPR6s3PCHfcM+WqlwY1NGc+yPnJjhza7yySsVdBsu6pBIY+Br2SjEMi9RuKu6D1caZuIHjnPkqwbJzRs3b0aDCHVDicPsj1J2TOqpU+5LqdjfAWqRmJIBJXASYCRYAcAUcON7juwoV2SEJFkBG1QhsIKhDpgOmAyAHQAykBBNABX9UqKnIceYTUR5CYRVARVdD90+5RIaBsn7tn3W+5X0B8yV+iU+QkR09nf71lT/n1KZKtkSOmAkAJACQAyYDpAJACQAQQIRTGCkgEE0A6AEgBkAMkA6YhkuoxOUzBCCpAf//Z"/>
          <p:cNvSpPr>
            <a:spLocks noChangeAspect="1" noChangeArrowheads="1"/>
          </p:cNvSpPr>
          <p:nvPr/>
        </p:nvSpPr>
        <p:spPr bwMode="auto">
          <a:xfrm>
            <a:off x="155575" y="-2362200"/>
            <a:ext cx="7896225" cy="49339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5313" name="Picture 17" descr="http://www.domestictourist.com/wp-content/uploads/2013/08/DSC_0103_edited.jpg"/>
          <p:cNvPicPr>
            <a:picLocks noChangeAspect="1" noChangeArrowheads="1"/>
          </p:cNvPicPr>
          <p:nvPr/>
        </p:nvPicPr>
        <p:blipFill>
          <a:blip r:embed="rId9" cstate="print"/>
          <a:srcRect/>
          <a:stretch>
            <a:fillRect/>
          </a:stretch>
        </p:blipFill>
        <p:spPr bwMode="auto">
          <a:xfrm>
            <a:off x="4937832" y="5004048"/>
            <a:ext cx="1299480" cy="864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17"/>
          <p:cNvSpPr/>
          <p:nvPr/>
        </p:nvSpPr>
        <p:spPr>
          <a:xfrm>
            <a:off x="404664" y="7020272"/>
            <a:ext cx="6048672" cy="50405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The above are all prepositions linked to </a:t>
            </a:r>
            <a:r>
              <a:rPr lang="en-GB" sz="1400" u="sng" dirty="0" smtClean="0">
                <a:latin typeface="Comic Sans MS" pitchFamily="66" charset="0"/>
              </a:rPr>
              <a:t>time</a:t>
            </a:r>
            <a:r>
              <a:rPr lang="en-GB" sz="1400" dirty="0" smtClean="0">
                <a:latin typeface="Comic Sans MS" pitchFamily="66" charset="0"/>
              </a:rPr>
              <a:t>.  </a:t>
            </a:r>
          </a:p>
        </p:txBody>
      </p:sp>
      <p:pic>
        <p:nvPicPr>
          <p:cNvPr id="55305" name="Picture 9" descr="http://cdn2.business2community.com/wp-content/uploads/2012/04/Time-1024x861.jpg"/>
          <p:cNvPicPr>
            <a:picLocks noChangeAspect="1" noChangeArrowheads="1"/>
          </p:cNvPicPr>
          <p:nvPr/>
        </p:nvPicPr>
        <p:blipFill>
          <a:blip r:embed="rId10" cstate="print"/>
          <a:srcRect/>
          <a:stretch>
            <a:fillRect/>
          </a:stretch>
        </p:blipFill>
        <p:spPr bwMode="auto">
          <a:xfrm>
            <a:off x="332656" y="6876256"/>
            <a:ext cx="1027574" cy="864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68660" y="611560"/>
          <a:ext cx="6120680" cy="4752528"/>
        </p:xfrm>
        <a:graphic>
          <a:graphicData uri="http://schemas.openxmlformats.org/drawingml/2006/table">
            <a:tbl>
              <a:tblPr/>
              <a:tblGrid>
                <a:gridCol w="1224136"/>
                <a:gridCol w="1224136"/>
                <a:gridCol w="1224136"/>
                <a:gridCol w="1224136"/>
                <a:gridCol w="1224136"/>
              </a:tblGrid>
              <a:tr h="4752528">
                <a:tc>
                  <a:txBody>
                    <a:bodyPr/>
                    <a:lstStyle/>
                    <a:p>
                      <a:pPr algn="l">
                        <a:lnSpc>
                          <a:spcPct val="150000"/>
                        </a:lnSpc>
                      </a:pPr>
                      <a:r>
                        <a:rPr lang="en-GB" sz="1200" dirty="0">
                          <a:latin typeface="Comic Sans MS" pitchFamily="66" charset="0"/>
                        </a:rPr>
                        <a:t>about</a:t>
                      </a:r>
                      <a:br>
                        <a:rPr lang="en-GB" sz="1200" dirty="0">
                          <a:latin typeface="Comic Sans MS" pitchFamily="66" charset="0"/>
                        </a:rPr>
                      </a:br>
                      <a:r>
                        <a:rPr lang="en-GB" sz="1200" dirty="0">
                          <a:latin typeface="Comic Sans MS" pitchFamily="66" charset="0"/>
                        </a:rPr>
                        <a:t>above</a:t>
                      </a:r>
                      <a:br>
                        <a:rPr lang="en-GB" sz="1200" dirty="0">
                          <a:latin typeface="Comic Sans MS" pitchFamily="66" charset="0"/>
                        </a:rPr>
                      </a:br>
                      <a:r>
                        <a:rPr lang="en-GB" sz="1200" dirty="0">
                          <a:latin typeface="Comic Sans MS" pitchFamily="66" charset="0"/>
                        </a:rPr>
                        <a:t>according to</a:t>
                      </a:r>
                      <a:br>
                        <a:rPr lang="en-GB" sz="1200" dirty="0">
                          <a:latin typeface="Comic Sans MS" pitchFamily="66" charset="0"/>
                        </a:rPr>
                      </a:br>
                      <a:r>
                        <a:rPr lang="en-GB" sz="1200" dirty="0">
                          <a:latin typeface="Comic Sans MS" pitchFamily="66" charset="0"/>
                        </a:rPr>
                        <a:t>across</a:t>
                      </a:r>
                      <a:br>
                        <a:rPr lang="en-GB" sz="1200" dirty="0">
                          <a:latin typeface="Comic Sans MS" pitchFamily="66" charset="0"/>
                        </a:rPr>
                      </a:br>
                      <a:r>
                        <a:rPr lang="en-GB" sz="1200" dirty="0">
                          <a:latin typeface="Comic Sans MS" pitchFamily="66" charset="0"/>
                        </a:rPr>
                        <a:t>after</a:t>
                      </a:r>
                      <a:br>
                        <a:rPr lang="en-GB" sz="1200" dirty="0">
                          <a:latin typeface="Comic Sans MS" pitchFamily="66" charset="0"/>
                        </a:rPr>
                      </a:br>
                      <a:r>
                        <a:rPr lang="en-GB" sz="1200" dirty="0">
                          <a:latin typeface="Comic Sans MS" pitchFamily="66" charset="0"/>
                        </a:rPr>
                        <a:t>against</a:t>
                      </a:r>
                      <a:br>
                        <a:rPr lang="en-GB" sz="1200" dirty="0">
                          <a:latin typeface="Comic Sans MS" pitchFamily="66" charset="0"/>
                        </a:rPr>
                      </a:br>
                      <a:r>
                        <a:rPr lang="en-GB" sz="1200" dirty="0">
                          <a:latin typeface="Comic Sans MS" pitchFamily="66" charset="0"/>
                        </a:rPr>
                        <a:t>along</a:t>
                      </a:r>
                      <a:br>
                        <a:rPr lang="en-GB" sz="1200" dirty="0">
                          <a:latin typeface="Comic Sans MS" pitchFamily="66" charset="0"/>
                        </a:rPr>
                      </a:br>
                      <a:r>
                        <a:rPr lang="en-GB" sz="1200" dirty="0">
                          <a:latin typeface="Comic Sans MS" pitchFamily="66" charset="0"/>
                        </a:rPr>
                        <a:t>along with</a:t>
                      </a:r>
                      <a:br>
                        <a:rPr lang="en-GB" sz="1200" dirty="0">
                          <a:latin typeface="Comic Sans MS" pitchFamily="66" charset="0"/>
                        </a:rPr>
                      </a:br>
                      <a:r>
                        <a:rPr lang="en-GB" sz="1200" dirty="0">
                          <a:latin typeface="Comic Sans MS" pitchFamily="66" charset="0"/>
                        </a:rPr>
                        <a:t>among</a:t>
                      </a:r>
                      <a:br>
                        <a:rPr lang="en-GB" sz="1200" dirty="0">
                          <a:latin typeface="Comic Sans MS" pitchFamily="66" charset="0"/>
                        </a:rPr>
                      </a:br>
                      <a:r>
                        <a:rPr lang="en-GB" sz="1200" dirty="0">
                          <a:latin typeface="Comic Sans MS" pitchFamily="66" charset="0"/>
                        </a:rPr>
                        <a:t>apart from</a:t>
                      </a:r>
                      <a:br>
                        <a:rPr lang="en-GB" sz="1200" dirty="0">
                          <a:latin typeface="Comic Sans MS" pitchFamily="66" charset="0"/>
                        </a:rPr>
                      </a:br>
                      <a:r>
                        <a:rPr lang="en-GB" sz="1200" dirty="0">
                          <a:latin typeface="Comic Sans MS" pitchFamily="66" charset="0"/>
                        </a:rPr>
                        <a:t>around</a:t>
                      </a:r>
                      <a:br>
                        <a:rPr lang="en-GB" sz="1200" dirty="0">
                          <a:latin typeface="Comic Sans MS" pitchFamily="66" charset="0"/>
                        </a:rPr>
                      </a:br>
                      <a:r>
                        <a:rPr lang="en-GB" sz="1200" dirty="0">
                          <a:latin typeface="Comic Sans MS" pitchFamily="66" charset="0"/>
                        </a:rPr>
                        <a:t>as</a:t>
                      </a:r>
                      <a:br>
                        <a:rPr lang="en-GB" sz="1200" dirty="0">
                          <a:latin typeface="Comic Sans MS" pitchFamily="66" charset="0"/>
                        </a:rPr>
                      </a:br>
                      <a:r>
                        <a:rPr lang="en-GB" sz="1200" dirty="0">
                          <a:latin typeface="Comic Sans MS" pitchFamily="66" charset="0"/>
                        </a:rPr>
                        <a:t>as for</a:t>
                      </a:r>
                      <a:br>
                        <a:rPr lang="en-GB" sz="1200" dirty="0">
                          <a:latin typeface="Comic Sans MS" pitchFamily="66" charset="0"/>
                        </a:rPr>
                      </a:br>
                      <a:r>
                        <a:rPr lang="en-GB" sz="1200" dirty="0">
                          <a:latin typeface="Comic Sans MS" pitchFamily="66" charset="0"/>
                        </a:rPr>
                        <a:t>at</a:t>
                      </a:r>
                      <a:br>
                        <a:rPr lang="en-GB" sz="1200" dirty="0">
                          <a:latin typeface="Comic Sans MS" pitchFamily="66" charset="0"/>
                        </a:rPr>
                      </a:br>
                      <a:r>
                        <a:rPr lang="en-GB" sz="1200" dirty="0">
                          <a:latin typeface="Comic Sans MS" pitchFamily="66" charset="0"/>
                        </a:rPr>
                        <a:t>because of</a:t>
                      </a:r>
                      <a:br>
                        <a:rPr lang="en-GB" sz="1200" dirty="0">
                          <a:latin typeface="Comic Sans MS" pitchFamily="66" charset="0"/>
                        </a:rPr>
                      </a:br>
                      <a:r>
                        <a:rPr lang="en-GB" sz="1200" dirty="0">
                          <a:latin typeface="Comic Sans MS" pitchFamily="66" charset="0"/>
                        </a:rPr>
                        <a:t>before</a:t>
                      </a:r>
                      <a:br>
                        <a:rPr lang="en-GB" sz="1200" dirty="0">
                          <a:latin typeface="Comic Sans MS" pitchFamily="66" charset="0"/>
                        </a:rPr>
                      </a:br>
                      <a:endParaRPr lang="en-GB" sz="1200" dirty="0">
                        <a:latin typeface="Comic Sans MS" pitchFamily="66" charset="0"/>
                      </a:endParaRPr>
                    </a:p>
                  </a:txBody>
                  <a:tcPr marL="38582" marR="38582" marT="19291" marB="1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lnSpc>
                          <a:spcPct val="150000"/>
                        </a:lnSpc>
                      </a:pPr>
                      <a:r>
                        <a:rPr lang="en-GB" sz="1200" dirty="0" smtClean="0">
                          <a:latin typeface="Comic Sans MS" pitchFamily="66" charset="0"/>
                        </a:rPr>
                        <a:t>behind</a:t>
                      </a:r>
                      <a:br>
                        <a:rPr lang="en-GB" sz="1200" dirty="0" smtClean="0">
                          <a:latin typeface="Comic Sans MS" pitchFamily="66" charset="0"/>
                        </a:rPr>
                      </a:br>
                      <a:r>
                        <a:rPr lang="en-GB" sz="1200" dirty="0" smtClean="0">
                          <a:latin typeface="Comic Sans MS" pitchFamily="66" charset="0"/>
                        </a:rPr>
                        <a:t>below</a:t>
                      </a:r>
                      <a:br>
                        <a:rPr lang="en-GB" sz="1200" dirty="0" smtClean="0">
                          <a:latin typeface="Comic Sans MS" pitchFamily="66" charset="0"/>
                        </a:rPr>
                      </a:br>
                      <a:r>
                        <a:rPr lang="en-GB" sz="1200" dirty="0" smtClean="0">
                          <a:latin typeface="Comic Sans MS" pitchFamily="66" charset="0"/>
                        </a:rPr>
                        <a:t>beneath</a:t>
                      </a:r>
                      <a:br>
                        <a:rPr lang="en-GB" sz="1200" dirty="0" smtClean="0">
                          <a:latin typeface="Comic Sans MS" pitchFamily="66" charset="0"/>
                        </a:rPr>
                      </a:br>
                      <a:r>
                        <a:rPr lang="en-GB" sz="1200" dirty="0" smtClean="0">
                          <a:latin typeface="Comic Sans MS" pitchFamily="66" charset="0"/>
                        </a:rPr>
                        <a:t>beside</a:t>
                      </a:r>
                      <a:br>
                        <a:rPr lang="en-GB" sz="1200" dirty="0" smtClean="0">
                          <a:latin typeface="Comic Sans MS" pitchFamily="66" charset="0"/>
                        </a:rPr>
                      </a:br>
                      <a:r>
                        <a:rPr lang="en-GB" sz="1200" dirty="0" smtClean="0">
                          <a:latin typeface="Comic Sans MS" pitchFamily="66" charset="0"/>
                        </a:rPr>
                        <a:t>between</a:t>
                      </a:r>
                      <a:br>
                        <a:rPr lang="en-GB" sz="1200" dirty="0" smtClean="0">
                          <a:latin typeface="Comic Sans MS" pitchFamily="66" charset="0"/>
                        </a:rPr>
                      </a:br>
                      <a:r>
                        <a:rPr lang="en-GB" sz="1200" dirty="0" smtClean="0">
                          <a:latin typeface="Comic Sans MS" pitchFamily="66" charset="0"/>
                        </a:rPr>
                        <a:t>beyond</a:t>
                      </a:r>
                      <a:br>
                        <a:rPr lang="en-GB" sz="1200" dirty="0" smtClean="0">
                          <a:latin typeface="Comic Sans MS" pitchFamily="66" charset="0"/>
                        </a:rPr>
                      </a:br>
                      <a:r>
                        <a:rPr lang="en-GB" sz="1200" dirty="0" smtClean="0">
                          <a:latin typeface="Comic Sans MS" pitchFamily="66" charset="0"/>
                        </a:rPr>
                        <a:t>by</a:t>
                      </a:r>
                      <a:br>
                        <a:rPr lang="en-GB" sz="1200" dirty="0" smtClean="0">
                          <a:latin typeface="Comic Sans MS" pitchFamily="66" charset="0"/>
                        </a:rPr>
                      </a:br>
                      <a:r>
                        <a:rPr lang="en-GB" sz="1200" dirty="0" smtClean="0">
                          <a:latin typeface="Comic Sans MS" pitchFamily="66" charset="0"/>
                        </a:rPr>
                        <a:t>by means of concerning</a:t>
                      </a:r>
                      <a:r>
                        <a:rPr lang="en-GB" sz="1200" dirty="0">
                          <a:latin typeface="Comic Sans MS" pitchFamily="66" charset="0"/>
                        </a:rPr>
                        <a:t/>
                      </a:r>
                      <a:br>
                        <a:rPr lang="en-GB" sz="1200" dirty="0">
                          <a:latin typeface="Comic Sans MS" pitchFamily="66" charset="0"/>
                        </a:rPr>
                      </a:br>
                      <a:r>
                        <a:rPr lang="en-GB" sz="1200" dirty="0">
                          <a:latin typeface="Comic Sans MS" pitchFamily="66" charset="0"/>
                        </a:rPr>
                        <a:t>despite</a:t>
                      </a:r>
                      <a:br>
                        <a:rPr lang="en-GB" sz="1200" dirty="0">
                          <a:latin typeface="Comic Sans MS" pitchFamily="66" charset="0"/>
                        </a:rPr>
                      </a:br>
                      <a:r>
                        <a:rPr lang="en-GB" sz="1200" dirty="0">
                          <a:latin typeface="Comic Sans MS" pitchFamily="66" charset="0"/>
                        </a:rPr>
                        <a:t>down</a:t>
                      </a:r>
                      <a:br>
                        <a:rPr lang="en-GB" sz="1200" dirty="0">
                          <a:latin typeface="Comic Sans MS" pitchFamily="66" charset="0"/>
                        </a:rPr>
                      </a:br>
                      <a:r>
                        <a:rPr lang="en-GB" sz="1200" dirty="0">
                          <a:latin typeface="Comic Sans MS" pitchFamily="66" charset="0"/>
                        </a:rPr>
                        <a:t>during</a:t>
                      </a:r>
                      <a:br>
                        <a:rPr lang="en-GB" sz="1200" dirty="0">
                          <a:latin typeface="Comic Sans MS" pitchFamily="66" charset="0"/>
                        </a:rPr>
                      </a:br>
                      <a:r>
                        <a:rPr lang="en-GB" sz="1200" dirty="0">
                          <a:latin typeface="Comic Sans MS" pitchFamily="66" charset="0"/>
                        </a:rPr>
                        <a:t>except</a:t>
                      </a:r>
                      <a:br>
                        <a:rPr lang="en-GB" sz="1200" dirty="0">
                          <a:latin typeface="Comic Sans MS" pitchFamily="66" charset="0"/>
                        </a:rPr>
                      </a:br>
                      <a:r>
                        <a:rPr lang="en-GB" sz="1200" dirty="0">
                          <a:latin typeface="Comic Sans MS" pitchFamily="66" charset="0"/>
                        </a:rPr>
                        <a:t>except for</a:t>
                      </a:r>
                      <a:br>
                        <a:rPr lang="en-GB" sz="1200" dirty="0">
                          <a:latin typeface="Comic Sans MS" pitchFamily="66" charset="0"/>
                        </a:rPr>
                      </a:br>
                      <a:r>
                        <a:rPr lang="en-GB" sz="1200" dirty="0">
                          <a:latin typeface="Comic Sans MS" pitchFamily="66" charset="0"/>
                        </a:rPr>
                        <a:t>excepting</a:t>
                      </a:r>
                      <a:br>
                        <a:rPr lang="en-GB" sz="1200" dirty="0">
                          <a:latin typeface="Comic Sans MS" pitchFamily="66" charset="0"/>
                        </a:rPr>
                      </a:br>
                      <a:r>
                        <a:rPr lang="en-GB" sz="1200" dirty="0">
                          <a:latin typeface="Comic Sans MS" pitchFamily="66" charset="0"/>
                        </a:rPr>
                        <a:t>for</a:t>
                      </a:r>
                      <a:br>
                        <a:rPr lang="en-GB" sz="1200" dirty="0">
                          <a:latin typeface="Comic Sans MS" pitchFamily="66" charset="0"/>
                        </a:rPr>
                      </a:br>
                      <a:endParaRPr lang="en-GB" sz="1200" dirty="0">
                        <a:latin typeface="Comic Sans MS" pitchFamily="66" charset="0"/>
                      </a:endParaRPr>
                    </a:p>
                  </a:txBody>
                  <a:tcPr marL="38582" marR="38582" marT="19291" marB="1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lnSpc>
                          <a:spcPct val="150000"/>
                        </a:lnSpc>
                      </a:pPr>
                      <a:r>
                        <a:rPr lang="en-GB" sz="1200" dirty="0" smtClean="0">
                          <a:latin typeface="Comic Sans MS" pitchFamily="66" charset="0"/>
                        </a:rPr>
                        <a:t>from</a:t>
                      </a:r>
                      <a:br>
                        <a:rPr lang="en-GB" sz="1200" dirty="0" smtClean="0">
                          <a:latin typeface="Comic Sans MS" pitchFamily="66" charset="0"/>
                        </a:rPr>
                      </a:br>
                      <a:r>
                        <a:rPr lang="en-GB" sz="1200" dirty="0" smtClean="0">
                          <a:latin typeface="Comic Sans MS" pitchFamily="66" charset="0"/>
                        </a:rPr>
                        <a:t>in</a:t>
                      </a:r>
                      <a:br>
                        <a:rPr lang="en-GB" sz="1200" dirty="0" smtClean="0">
                          <a:latin typeface="Comic Sans MS" pitchFamily="66" charset="0"/>
                        </a:rPr>
                      </a:br>
                      <a:r>
                        <a:rPr lang="en-GB" sz="1200" dirty="0" smtClean="0">
                          <a:latin typeface="Comic Sans MS" pitchFamily="66" charset="0"/>
                        </a:rPr>
                        <a:t>in addition to</a:t>
                      </a:r>
                      <a:br>
                        <a:rPr lang="en-GB" sz="1200" dirty="0" smtClean="0">
                          <a:latin typeface="Comic Sans MS" pitchFamily="66" charset="0"/>
                        </a:rPr>
                      </a:br>
                      <a:r>
                        <a:rPr lang="en-GB" sz="1200" dirty="0" smtClean="0">
                          <a:latin typeface="Comic Sans MS" pitchFamily="66" charset="0"/>
                        </a:rPr>
                        <a:t>in back of</a:t>
                      </a:r>
                      <a:br>
                        <a:rPr lang="en-GB" sz="1200" dirty="0" smtClean="0">
                          <a:latin typeface="Comic Sans MS" pitchFamily="66" charset="0"/>
                        </a:rPr>
                      </a:br>
                      <a:r>
                        <a:rPr lang="en-GB" sz="1200" dirty="0" smtClean="0">
                          <a:latin typeface="Comic Sans MS" pitchFamily="66" charset="0"/>
                        </a:rPr>
                        <a:t>in case of</a:t>
                      </a:r>
                      <a:br>
                        <a:rPr lang="en-GB" sz="1200" dirty="0" smtClean="0">
                          <a:latin typeface="Comic Sans MS" pitchFamily="66" charset="0"/>
                        </a:rPr>
                      </a:br>
                      <a:r>
                        <a:rPr lang="en-GB" sz="1200" dirty="0" smtClean="0">
                          <a:latin typeface="Comic Sans MS" pitchFamily="66" charset="0"/>
                        </a:rPr>
                        <a:t>in front of</a:t>
                      </a:r>
                      <a:br>
                        <a:rPr lang="en-GB" sz="1200" dirty="0" smtClean="0">
                          <a:latin typeface="Comic Sans MS" pitchFamily="66" charset="0"/>
                        </a:rPr>
                      </a:br>
                      <a:r>
                        <a:rPr lang="en-GB" sz="1200" dirty="0" smtClean="0">
                          <a:latin typeface="Comic Sans MS" pitchFamily="66" charset="0"/>
                        </a:rPr>
                        <a:t>in place of</a:t>
                      </a:r>
                      <a:br>
                        <a:rPr lang="en-GB" sz="1200" dirty="0" smtClean="0">
                          <a:latin typeface="Comic Sans MS" pitchFamily="66" charset="0"/>
                        </a:rPr>
                      </a:br>
                      <a:r>
                        <a:rPr lang="en-GB" sz="1200" dirty="0" smtClean="0">
                          <a:latin typeface="Comic Sans MS" pitchFamily="66" charset="0"/>
                        </a:rPr>
                        <a:t>inside</a:t>
                      </a:r>
                      <a:br>
                        <a:rPr lang="en-GB" sz="1200" dirty="0" smtClean="0">
                          <a:latin typeface="Comic Sans MS" pitchFamily="66" charset="0"/>
                        </a:rPr>
                      </a:br>
                      <a:r>
                        <a:rPr lang="en-GB" sz="1200" dirty="0" smtClean="0">
                          <a:latin typeface="Comic Sans MS" pitchFamily="66" charset="0"/>
                        </a:rPr>
                        <a:t>in spite of</a:t>
                      </a:r>
                      <a:br>
                        <a:rPr lang="en-GB" sz="1200" dirty="0" smtClean="0">
                          <a:latin typeface="Comic Sans MS" pitchFamily="66" charset="0"/>
                        </a:rPr>
                      </a:br>
                      <a:r>
                        <a:rPr lang="en-GB" sz="1200" dirty="0" smtClean="0">
                          <a:latin typeface="Comic Sans MS" pitchFamily="66" charset="0"/>
                        </a:rPr>
                        <a:t>instead of</a:t>
                      </a:r>
                      <a:br>
                        <a:rPr lang="en-GB" sz="1200" dirty="0" smtClean="0">
                          <a:latin typeface="Comic Sans MS" pitchFamily="66" charset="0"/>
                        </a:rPr>
                      </a:br>
                      <a:r>
                        <a:rPr lang="en-GB" sz="1200" dirty="0" smtClean="0">
                          <a:latin typeface="Comic Sans MS" pitchFamily="66" charset="0"/>
                        </a:rPr>
                        <a:t>into</a:t>
                      </a:r>
                      <a:br>
                        <a:rPr lang="en-GB" sz="1200" dirty="0" smtClean="0">
                          <a:latin typeface="Comic Sans MS" pitchFamily="66" charset="0"/>
                        </a:rPr>
                      </a:br>
                      <a:r>
                        <a:rPr lang="en-GB" sz="1200" dirty="0" smtClean="0">
                          <a:latin typeface="Comic Sans MS" pitchFamily="66" charset="0"/>
                        </a:rPr>
                        <a:t>like</a:t>
                      </a:r>
                      <a:br>
                        <a:rPr lang="en-GB" sz="1200" dirty="0" smtClean="0">
                          <a:latin typeface="Comic Sans MS" pitchFamily="66" charset="0"/>
                        </a:rPr>
                      </a:br>
                      <a:r>
                        <a:rPr lang="en-GB" sz="1200" dirty="0" smtClean="0">
                          <a:latin typeface="Comic Sans MS" pitchFamily="66" charset="0"/>
                        </a:rPr>
                        <a:t>near</a:t>
                      </a:r>
                      <a:br>
                        <a:rPr lang="en-GB" sz="1200" dirty="0" smtClean="0">
                          <a:latin typeface="Comic Sans MS" pitchFamily="66" charset="0"/>
                        </a:rPr>
                      </a:br>
                      <a:r>
                        <a:rPr lang="en-GB" sz="1200" dirty="0" smtClean="0">
                          <a:latin typeface="Comic Sans MS" pitchFamily="66" charset="0"/>
                        </a:rPr>
                        <a:t>next</a:t>
                      </a:r>
                      <a:br>
                        <a:rPr lang="en-GB" sz="1200" dirty="0" smtClean="0">
                          <a:latin typeface="Comic Sans MS" pitchFamily="66" charset="0"/>
                        </a:rPr>
                      </a:br>
                      <a:r>
                        <a:rPr lang="en-GB" sz="1200" dirty="0" smtClean="0">
                          <a:latin typeface="Comic Sans MS" pitchFamily="66" charset="0"/>
                        </a:rPr>
                        <a:t>of</a:t>
                      </a:r>
                      <a:br>
                        <a:rPr lang="en-GB" sz="1200" dirty="0" smtClean="0">
                          <a:latin typeface="Comic Sans MS" pitchFamily="66" charset="0"/>
                        </a:rPr>
                      </a:br>
                      <a:r>
                        <a:rPr lang="en-GB" sz="1200" dirty="0" smtClean="0">
                          <a:latin typeface="Comic Sans MS" pitchFamily="66" charset="0"/>
                        </a:rPr>
                        <a:t>off</a:t>
                      </a:r>
                      <a:br>
                        <a:rPr lang="en-GB" sz="1200" dirty="0" smtClean="0">
                          <a:latin typeface="Comic Sans MS" pitchFamily="66" charset="0"/>
                        </a:rPr>
                      </a:br>
                      <a:r>
                        <a:rPr lang="en-GB" sz="1200" dirty="0" smtClean="0">
                          <a:latin typeface="Comic Sans MS" pitchFamily="66" charset="0"/>
                        </a:rPr>
                        <a:t>on</a:t>
                      </a:r>
                      <a:endParaRPr lang="en-GB" sz="1200" dirty="0">
                        <a:latin typeface="Comic Sans MS" pitchFamily="66" charset="0"/>
                      </a:endParaRPr>
                    </a:p>
                  </a:txBody>
                  <a:tcPr marL="38582" marR="38582" marT="19291" marB="1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200" dirty="0" smtClean="0">
                          <a:latin typeface="Comic Sans MS" pitchFamily="66" charset="0"/>
                        </a:rPr>
                        <a:t>onto</a:t>
                      </a:r>
                      <a:br>
                        <a:rPr lang="en-GB" sz="1200" dirty="0" smtClean="0">
                          <a:latin typeface="Comic Sans MS" pitchFamily="66" charset="0"/>
                        </a:rPr>
                      </a:br>
                      <a:r>
                        <a:rPr lang="en-GB" sz="1200" dirty="0" smtClean="0">
                          <a:latin typeface="Comic Sans MS" pitchFamily="66" charset="0"/>
                        </a:rPr>
                        <a:t>on top of</a:t>
                      </a:r>
                      <a:br>
                        <a:rPr lang="en-GB" sz="1200" dirty="0" smtClean="0">
                          <a:latin typeface="Comic Sans MS" pitchFamily="66" charset="0"/>
                        </a:rPr>
                      </a:br>
                      <a:r>
                        <a:rPr lang="en-GB" sz="1200" dirty="0" smtClean="0">
                          <a:latin typeface="Comic Sans MS" pitchFamily="66" charset="0"/>
                        </a:rPr>
                        <a:t>out</a:t>
                      </a:r>
                      <a:br>
                        <a:rPr lang="en-GB" sz="1200" dirty="0" smtClean="0">
                          <a:latin typeface="Comic Sans MS" pitchFamily="66" charset="0"/>
                        </a:rPr>
                      </a:br>
                      <a:r>
                        <a:rPr lang="en-GB" sz="1200" dirty="0" smtClean="0">
                          <a:latin typeface="Comic Sans MS" pitchFamily="66" charset="0"/>
                        </a:rPr>
                        <a:t>out of</a:t>
                      </a:r>
                      <a:br>
                        <a:rPr lang="en-GB" sz="1200" dirty="0" smtClean="0">
                          <a:latin typeface="Comic Sans MS" pitchFamily="66" charset="0"/>
                        </a:rPr>
                      </a:br>
                      <a:r>
                        <a:rPr lang="en-GB" sz="1200" dirty="0" smtClean="0">
                          <a:latin typeface="Comic Sans MS" pitchFamily="66" charset="0"/>
                        </a:rPr>
                        <a:t>outside</a:t>
                      </a:r>
                      <a:br>
                        <a:rPr lang="en-GB" sz="1200" dirty="0" smtClean="0">
                          <a:latin typeface="Comic Sans MS" pitchFamily="66" charset="0"/>
                        </a:rPr>
                      </a:br>
                      <a:r>
                        <a:rPr lang="en-GB" sz="1200" dirty="0" smtClean="0">
                          <a:latin typeface="Comic Sans MS" pitchFamily="66" charset="0"/>
                        </a:rPr>
                        <a:t>over</a:t>
                      </a:r>
                      <a:br>
                        <a:rPr lang="en-GB" sz="1200" dirty="0" smtClean="0">
                          <a:latin typeface="Comic Sans MS" pitchFamily="66" charset="0"/>
                        </a:rPr>
                      </a:br>
                      <a:r>
                        <a:rPr lang="en-GB" sz="1200" dirty="0" smtClean="0">
                          <a:latin typeface="Comic Sans MS" pitchFamily="66" charset="0"/>
                        </a:rPr>
                        <a:t>past</a:t>
                      </a:r>
                      <a:br>
                        <a:rPr lang="en-GB" sz="1200" dirty="0" smtClean="0">
                          <a:latin typeface="Comic Sans MS" pitchFamily="66" charset="0"/>
                        </a:rPr>
                      </a:br>
                      <a:r>
                        <a:rPr lang="en-GB" sz="1200" dirty="0" smtClean="0">
                          <a:latin typeface="Comic Sans MS" pitchFamily="66" charset="0"/>
                        </a:rPr>
                        <a:t>regarding</a:t>
                      </a:r>
                      <a:br>
                        <a:rPr lang="en-GB" sz="1200" dirty="0" smtClean="0">
                          <a:latin typeface="Comic Sans MS" pitchFamily="66" charset="0"/>
                        </a:rPr>
                      </a:br>
                      <a:r>
                        <a:rPr lang="en-GB" sz="1200" dirty="0" smtClean="0">
                          <a:latin typeface="Comic Sans MS" pitchFamily="66" charset="0"/>
                        </a:rPr>
                        <a:t>round</a:t>
                      </a:r>
                      <a:br>
                        <a:rPr lang="en-GB" sz="1200" dirty="0" smtClean="0">
                          <a:latin typeface="Comic Sans MS" pitchFamily="66" charset="0"/>
                        </a:rPr>
                      </a:br>
                      <a:r>
                        <a:rPr lang="en-GB" sz="1200" dirty="0" smtClean="0">
                          <a:latin typeface="Comic Sans MS" pitchFamily="66" charset="0"/>
                        </a:rPr>
                        <a:t>since</a:t>
                      </a:r>
                      <a:br>
                        <a:rPr lang="en-GB" sz="1200" dirty="0" smtClean="0">
                          <a:latin typeface="Comic Sans MS" pitchFamily="66" charset="0"/>
                        </a:rPr>
                      </a:br>
                      <a:r>
                        <a:rPr lang="en-GB" sz="1200" dirty="0" smtClean="0">
                          <a:latin typeface="Comic Sans MS" pitchFamily="66" charset="0"/>
                        </a:rPr>
                        <a:t>through</a:t>
                      </a:r>
                      <a:br>
                        <a:rPr lang="en-GB" sz="1200" dirty="0" smtClean="0">
                          <a:latin typeface="Comic Sans MS" pitchFamily="66" charset="0"/>
                        </a:rPr>
                      </a:br>
                      <a:r>
                        <a:rPr lang="en-GB" sz="1200" dirty="0" smtClean="0">
                          <a:latin typeface="Comic Sans MS" pitchFamily="66" charset="0"/>
                        </a:rPr>
                        <a:t>throughout</a:t>
                      </a:r>
                      <a:br>
                        <a:rPr lang="en-GB" sz="1200" dirty="0" smtClean="0">
                          <a:latin typeface="Comic Sans MS" pitchFamily="66" charset="0"/>
                        </a:rPr>
                      </a:br>
                      <a:r>
                        <a:rPr lang="en-GB" sz="1200" dirty="0" smtClean="0">
                          <a:latin typeface="Comic Sans MS" pitchFamily="66" charset="0"/>
                        </a:rPr>
                        <a:t>till</a:t>
                      </a:r>
                      <a:br>
                        <a:rPr lang="en-GB" sz="1200" dirty="0" smtClean="0">
                          <a:latin typeface="Comic Sans MS" pitchFamily="66" charset="0"/>
                        </a:rPr>
                      </a:br>
                      <a:r>
                        <a:rPr lang="en-GB" sz="1200" dirty="0" smtClean="0">
                          <a:latin typeface="Comic Sans MS" pitchFamily="66" charset="0"/>
                        </a:rPr>
                        <a:t>to</a:t>
                      </a:r>
                      <a:br>
                        <a:rPr lang="en-GB" sz="1200" dirty="0" smtClean="0">
                          <a:latin typeface="Comic Sans MS" pitchFamily="66" charset="0"/>
                        </a:rPr>
                      </a:br>
                      <a:r>
                        <a:rPr lang="en-GB" sz="1200" dirty="0" smtClean="0">
                          <a:latin typeface="Comic Sans MS" pitchFamily="66" charset="0"/>
                        </a:rPr>
                        <a:t>toward</a:t>
                      </a:r>
                      <a:br>
                        <a:rPr lang="en-GB" sz="1200" dirty="0" smtClean="0">
                          <a:latin typeface="Comic Sans MS" pitchFamily="66" charset="0"/>
                        </a:rPr>
                      </a:br>
                      <a:r>
                        <a:rPr lang="en-GB" sz="1200" dirty="0" smtClean="0">
                          <a:latin typeface="Comic Sans MS" pitchFamily="66" charset="0"/>
                        </a:rPr>
                        <a:t>under</a:t>
                      </a:r>
                      <a:br>
                        <a:rPr lang="en-GB" sz="1200" dirty="0" smtClean="0">
                          <a:latin typeface="Comic Sans MS" pitchFamily="66" charset="0"/>
                        </a:rPr>
                      </a:br>
                      <a:r>
                        <a:rPr lang="en-GB" sz="1200" dirty="0" smtClean="0">
                          <a:latin typeface="Comic Sans MS" pitchFamily="66" charset="0"/>
                        </a:rPr>
                        <a:t>underneath</a:t>
                      </a:r>
                    </a:p>
                  </a:txBody>
                  <a:tcPr marL="38582" marR="38582" marT="19291" marB="1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200" dirty="0" smtClean="0">
                          <a:latin typeface="Comic Sans MS" pitchFamily="66" charset="0"/>
                        </a:rPr>
                        <a:t>unlike</a:t>
                      </a:r>
                      <a:br>
                        <a:rPr lang="en-GB" sz="1200" dirty="0" smtClean="0">
                          <a:latin typeface="Comic Sans MS" pitchFamily="66" charset="0"/>
                        </a:rPr>
                      </a:br>
                      <a:r>
                        <a:rPr lang="en-GB" sz="1200" dirty="0" smtClean="0">
                          <a:latin typeface="Comic Sans MS" pitchFamily="66" charset="0"/>
                        </a:rPr>
                        <a:t>until</a:t>
                      </a:r>
                      <a:br>
                        <a:rPr lang="en-GB" sz="1200" dirty="0" smtClean="0">
                          <a:latin typeface="Comic Sans MS" pitchFamily="66" charset="0"/>
                        </a:rPr>
                      </a:br>
                      <a:r>
                        <a:rPr lang="en-GB" sz="1200" dirty="0" smtClean="0">
                          <a:latin typeface="Comic Sans MS" pitchFamily="66" charset="0"/>
                        </a:rPr>
                        <a:t>up</a:t>
                      </a:r>
                      <a:br>
                        <a:rPr lang="en-GB" sz="1200" dirty="0" smtClean="0">
                          <a:latin typeface="Comic Sans MS" pitchFamily="66" charset="0"/>
                        </a:rPr>
                      </a:br>
                      <a:r>
                        <a:rPr lang="en-GB" sz="1200" dirty="0" smtClean="0">
                          <a:latin typeface="Comic Sans MS" pitchFamily="66" charset="0"/>
                        </a:rPr>
                        <a:t>upon</a:t>
                      </a:r>
                      <a:br>
                        <a:rPr lang="en-GB" sz="1200" dirty="0" smtClean="0">
                          <a:latin typeface="Comic Sans MS" pitchFamily="66" charset="0"/>
                        </a:rPr>
                      </a:br>
                      <a:r>
                        <a:rPr lang="en-GB" sz="1200" dirty="0" smtClean="0">
                          <a:latin typeface="Comic Sans MS" pitchFamily="66" charset="0"/>
                        </a:rPr>
                        <a:t>up to</a:t>
                      </a:r>
                      <a:br>
                        <a:rPr lang="en-GB" sz="1200" dirty="0" smtClean="0">
                          <a:latin typeface="Comic Sans MS" pitchFamily="66" charset="0"/>
                        </a:rPr>
                      </a:br>
                      <a:r>
                        <a:rPr lang="en-GB" sz="1200" dirty="0" smtClean="0">
                          <a:latin typeface="Comic Sans MS" pitchFamily="66" charset="0"/>
                        </a:rPr>
                        <a:t>with</a:t>
                      </a:r>
                      <a:br>
                        <a:rPr lang="en-GB" sz="1200" dirty="0" smtClean="0">
                          <a:latin typeface="Comic Sans MS" pitchFamily="66" charset="0"/>
                        </a:rPr>
                      </a:br>
                      <a:r>
                        <a:rPr lang="en-GB" sz="1200" dirty="0" smtClean="0">
                          <a:latin typeface="Comic Sans MS" pitchFamily="66" charset="0"/>
                        </a:rPr>
                        <a:t>within</a:t>
                      </a:r>
                      <a:br>
                        <a:rPr lang="en-GB" sz="1200" dirty="0" smtClean="0">
                          <a:latin typeface="Comic Sans MS" pitchFamily="66" charset="0"/>
                        </a:rPr>
                      </a:br>
                      <a:r>
                        <a:rPr lang="en-GB" sz="1200" dirty="0" smtClean="0">
                          <a:latin typeface="Comic Sans MS" pitchFamily="66" charset="0"/>
                        </a:rPr>
                        <a:t>without</a:t>
                      </a:r>
                    </a:p>
                  </a:txBody>
                  <a:tcPr marL="38582" marR="38582" marT="19291" marB="19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5" name="TextBox 4"/>
          <p:cNvSpPr txBox="1"/>
          <p:nvPr/>
        </p:nvSpPr>
        <p:spPr>
          <a:xfrm>
            <a:off x="1986939" y="107504"/>
            <a:ext cx="2884123" cy="400110"/>
          </a:xfrm>
          <a:prstGeom prst="rect">
            <a:avLst/>
          </a:prstGeom>
          <a:noFill/>
        </p:spPr>
        <p:txBody>
          <a:bodyPr wrap="none" rtlCol="0">
            <a:spAutoFit/>
          </a:bodyPr>
          <a:lstStyle/>
          <a:p>
            <a:pPr algn="ctr"/>
            <a:r>
              <a:rPr lang="en-GB" sz="2000" dirty="0" smtClean="0">
                <a:solidFill>
                  <a:srgbClr val="7030A0"/>
                </a:solidFill>
                <a:latin typeface="Comic Sans MS" pitchFamily="66" charset="0"/>
              </a:rPr>
              <a:t>Preposition word bank </a:t>
            </a:r>
            <a:endParaRPr lang="en-GB" sz="2000" dirty="0">
              <a:solidFill>
                <a:srgbClr val="7030A0"/>
              </a:solidFill>
              <a:latin typeface="Comic Sans MS" pitchFamily="66" charset="0"/>
            </a:endParaRPr>
          </a:p>
        </p:txBody>
      </p:sp>
      <p:pic>
        <p:nvPicPr>
          <p:cNvPr id="6" name="Picture 16" descr="G:\Images\yellow_postit.jpg"/>
          <p:cNvPicPr>
            <a:picLocks noChangeAspect="1" noChangeArrowheads="1"/>
          </p:cNvPicPr>
          <p:nvPr/>
        </p:nvPicPr>
        <p:blipFill>
          <a:blip r:embed="rId3" cstate="print"/>
          <a:srcRect/>
          <a:stretch>
            <a:fillRect/>
          </a:stretch>
        </p:blipFill>
        <p:spPr bwMode="auto">
          <a:xfrm>
            <a:off x="38465" y="5436096"/>
            <a:ext cx="1590335" cy="1584176"/>
          </a:xfrm>
          <a:prstGeom prst="rect">
            <a:avLst/>
          </a:prstGeom>
          <a:noFill/>
        </p:spPr>
      </p:pic>
      <p:sp>
        <p:nvSpPr>
          <p:cNvPr id="7" name="TextBox 6"/>
          <p:cNvSpPr txBox="1"/>
          <p:nvPr/>
        </p:nvSpPr>
        <p:spPr>
          <a:xfrm>
            <a:off x="188640" y="5796136"/>
            <a:ext cx="1368152" cy="954107"/>
          </a:xfrm>
          <a:prstGeom prst="rect">
            <a:avLst/>
          </a:prstGeom>
          <a:noFill/>
        </p:spPr>
        <p:txBody>
          <a:bodyPr wrap="square" rtlCol="0">
            <a:spAutoFit/>
          </a:bodyPr>
          <a:lstStyle/>
          <a:p>
            <a:r>
              <a:rPr lang="en-GB" sz="1400" dirty="0" smtClean="0">
                <a:latin typeface="Comic Sans MS" pitchFamily="66" charset="0"/>
              </a:rPr>
              <a:t>Task:</a:t>
            </a:r>
          </a:p>
          <a:p>
            <a:r>
              <a:rPr lang="en-GB" sz="1400" dirty="0" smtClean="0">
                <a:latin typeface="Comic Sans MS" pitchFamily="66" charset="0"/>
              </a:rPr>
              <a:t>Make a word bank for time prepositions</a:t>
            </a:r>
            <a:endParaRPr lang="en-GB" sz="1400" dirty="0">
              <a:latin typeface="Comic Sans MS" pitchFamily="66" charset="0"/>
            </a:endParaRPr>
          </a:p>
        </p:txBody>
      </p:sp>
      <p:sp>
        <p:nvSpPr>
          <p:cNvPr id="8" name="Rectangle 7"/>
          <p:cNvSpPr/>
          <p:nvPr/>
        </p:nvSpPr>
        <p:spPr>
          <a:xfrm>
            <a:off x="1700808" y="5652120"/>
            <a:ext cx="4968552" cy="3240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latin typeface="Comic Sans MS" pitchFamily="66" charset="0"/>
            </a:endParaRPr>
          </a:p>
        </p:txBody>
      </p:sp>
      <p:pic>
        <p:nvPicPr>
          <p:cNvPr id="9" name="Picture 9" descr="http://cdn2.business2community.com/wp-content/uploads/2012/04/Time-1024x861.jpg"/>
          <p:cNvPicPr>
            <a:picLocks noChangeAspect="1" noChangeArrowheads="1"/>
          </p:cNvPicPr>
          <p:nvPr/>
        </p:nvPicPr>
        <p:blipFill>
          <a:blip r:embed="rId4" cstate="print"/>
          <a:srcRect/>
          <a:stretch>
            <a:fillRect/>
          </a:stretch>
        </p:blipFill>
        <p:spPr bwMode="auto">
          <a:xfrm>
            <a:off x="260648" y="7327943"/>
            <a:ext cx="1603638" cy="1348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2656" y="467544"/>
            <a:ext cx="6120680" cy="237626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latin typeface="Comic Sans MS" pitchFamily="66" charset="0"/>
              </a:rPr>
              <a:t>Using all your knowledge of sentence structure so far</a:t>
            </a:r>
          </a:p>
          <a:p>
            <a:r>
              <a:rPr lang="en-GB" sz="1200" dirty="0" smtClean="0">
                <a:latin typeface="Comic Sans MS" pitchFamily="66" charset="0"/>
              </a:rPr>
              <a:t> you are going to create a short, </a:t>
            </a:r>
            <a:r>
              <a:rPr lang="en-GB" sz="1200" u="sng" dirty="0" smtClean="0">
                <a:latin typeface="Comic Sans MS" pitchFamily="66" charset="0"/>
              </a:rPr>
              <a:t>descriptive</a:t>
            </a:r>
            <a:r>
              <a:rPr lang="en-GB" sz="1200" dirty="0" smtClean="0">
                <a:latin typeface="Comic Sans MS" pitchFamily="66" charset="0"/>
              </a:rPr>
              <a:t> story. </a:t>
            </a:r>
          </a:p>
          <a:p>
            <a:endParaRPr lang="en-GB" sz="1200" dirty="0" smtClean="0">
              <a:latin typeface="Comic Sans MS" pitchFamily="66" charset="0"/>
            </a:endParaRPr>
          </a:p>
          <a:p>
            <a:pPr marL="342900" indent="-342900">
              <a:buFont typeface="+mj-lt"/>
              <a:buAutoNum type="arabicPeriod"/>
            </a:pPr>
            <a:r>
              <a:rPr lang="en-GB" sz="1200" dirty="0" smtClean="0">
                <a:latin typeface="Comic Sans MS" pitchFamily="66" charset="0"/>
              </a:rPr>
              <a:t>Fill in the boxes under the titles. </a:t>
            </a:r>
          </a:p>
          <a:p>
            <a:pPr marL="342900" indent="-342900">
              <a:buFont typeface="+mj-lt"/>
              <a:buAutoNum type="arabicPeriod"/>
            </a:pPr>
            <a:r>
              <a:rPr lang="en-GB" sz="1200" dirty="0" smtClean="0">
                <a:latin typeface="Comic Sans MS" pitchFamily="66" charset="0"/>
              </a:rPr>
              <a:t>Add in some ambitious adjectives to describe your choices above. </a:t>
            </a:r>
          </a:p>
          <a:p>
            <a:pPr marL="342900" indent="-342900">
              <a:buFont typeface="+mj-lt"/>
              <a:buAutoNum type="arabicPeriod"/>
            </a:pPr>
            <a:r>
              <a:rPr lang="en-GB" sz="1200" dirty="0" smtClean="0">
                <a:latin typeface="Comic Sans MS" pitchFamily="66" charset="0"/>
              </a:rPr>
              <a:t>Write a </a:t>
            </a:r>
            <a:r>
              <a:rPr lang="en-GB" sz="1200" u="sng" dirty="0" smtClean="0">
                <a:latin typeface="Comic Sans MS" pitchFamily="66" charset="0"/>
              </a:rPr>
              <a:t>minimum </a:t>
            </a:r>
            <a:r>
              <a:rPr lang="en-GB" sz="1200" dirty="0" smtClean="0">
                <a:latin typeface="Comic Sans MS" pitchFamily="66" charset="0"/>
              </a:rPr>
              <a:t>of </a:t>
            </a:r>
            <a:r>
              <a:rPr lang="en-GB" sz="1200" u="sng" dirty="0" smtClean="0">
                <a:latin typeface="Comic Sans MS" pitchFamily="66" charset="0"/>
              </a:rPr>
              <a:t>three</a:t>
            </a:r>
            <a:r>
              <a:rPr lang="en-GB" sz="1200" dirty="0" smtClean="0">
                <a:latin typeface="Comic Sans MS" pitchFamily="66" charset="0"/>
              </a:rPr>
              <a:t> paragraphs using all of these ideas . Be as creative as possible! </a:t>
            </a:r>
          </a:p>
          <a:p>
            <a:pPr marL="342900" indent="-342900">
              <a:buFont typeface="+mj-lt"/>
              <a:buAutoNum type="arabicPeriod"/>
            </a:pPr>
            <a:r>
              <a:rPr lang="en-GB" sz="1200" dirty="0" smtClean="0">
                <a:latin typeface="Comic Sans MS" pitchFamily="66" charset="0"/>
              </a:rPr>
              <a:t>Swap your work with your partner and get them to highlight the </a:t>
            </a:r>
            <a:r>
              <a:rPr lang="en-GB" sz="1200" u="sng" dirty="0" smtClean="0">
                <a:latin typeface="Comic Sans MS" pitchFamily="66" charset="0"/>
              </a:rPr>
              <a:t>most effective </a:t>
            </a:r>
            <a:r>
              <a:rPr lang="en-GB" sz="1200" dirty="0" smtClean="0">
                <a:latin typeface="Comic Sans MS" pitchFamily="66" charset="0"/>
              </a:rPr>
              <a:t>paragraph and to explain why. </a:t>
            </a:r>
            <a:r>
              <a:rPr lang="en-GB" sz="1200" b="1" dirty="0" smtClean="0">
                <a:latin typeface="Comic Sans MS" pitchFamily="66" charset="0"/>
              </a:rPr>
              <a:t>Avoid phrases like “It makes the reader want to read on.” </a:t>
            </a:r>
            <a:r>
              <a:rPr lang="en-GB" sz="1200" dirty="0" smtClean="0">
                <a:latin typeface="Comic Sans MS" pitchFamily="66" charset="0"/>
              </a:rPr>
              <a:t>and focus on using your metalanguage. </a:t>
            </a:r>
          </a:p>
        </p:txBody>
      </p:sp>
      <p:sp>
        <p:nvSpPr>
          <p:cNvPr id="6" name="TextBox 5"/>
          <p:cNvSpPr txBox="1"/>
          <p:nvPr/>
        </p:nvSpPr>
        <p:spPr>
          <a:xfrm>
            <a:off x="260648" y="98212"/>
            <a:ext cx="2037737" cy="369332"/>
          </a:xfrm>
          <a:prstGeom prst="rect">
            <a:avLst/>
          </a:prstGeom>
          <a:noFill/>
        </p:spPr>
        <p:txBody>
          <a:bodyPr wrap="none" rtlCol="0">
            <a:spAutoFit/>
          </a:bodyPr>
          <a:lstStyle/>
          <a:p>
            <a:r>
              <a:rPr lang="en-GB" dirty="0" smtClean="0">
                <a:latin typeface="Comic Sans MS" pitchFamily="66" charset="0"/>
              </a:rPr>
              <a:t>Extended writing</a:t>
            </a:r>
            <a:endParaRPr lang="en-GB" dirty="0">
              <a:latin typeface="Comic Sans MS" pitchFamily="66" charset="0"/>
            </a:endParaRPr>
          </a:p>
        </p:txBody>
      </p:sp>
      <p:graphicFrame>
        <p:nvGraphicFramePr>
          <p:cNvPr id="7" name="Table 6"/>
          <p:cNvGraphicFramePr>
            <a:graphicFrameLocks noGrp="1"/>
          </p:cNvGraphicFramePr>
          <p:nvPr/>
        </p:nvGraphicFramePr>
        <p:xfrm>
          <a:off x="368660" y="3048000"/>
          <a:ext cx="6120680" cy="1569720"/>
        </p:xfrm>
        <a:graphic>
          <a:graphicData uri="http://schemas.openxmlformats.org/drawingml/2006/table">
            <a:tbl>
              <a:tblPr firstRow="1" bandRow="1">
                <a:tableStyleId>{5C22544A-7EE6-4342-B048-85BDC9FD1C3A}</a:tableStyleId>
              </a:tblPr>
              <a:tblGrid>
                <a:gridCol w="1224136"/>
                <a:gridCol w="1224136"/>
                <a:gridCol w="1224136"/>
                <a:gridCol w="1224136"/>
                <a:gridCol w="1224136"/>
              </a:tblGrid>
              <a:tr h="370840">
                <a:tc>
                  <a:txBody>
                    <a:bodyPr/>
                    <a:lstStyle/>
                    <a:p>
                      <a:pPr algn="ctr"/>
                      <a:r>
                        <a:rPr lang="en-GB" sz="1200" dirty="0" smtClean="0">
                          <a:latin typeface="Comic Sans MS" pitchFamily="66" charset="0"/>
                        </a:rPr>
                        <a:t>Character</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Preposition (physical)</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Preposition (Time)</a:t>
                      </a:r>
                      <a:r>
                        <a:rPr lang="en-GB" sz="1200" baseline="0" dirty="0" smtClean="0">
                          <a:latin typeface="Comic Sans MS" pitchFamily="66" charset="0"/>
                        </a:rPr>
                        <a:t>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Proper noun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Abstract</a:t>
                      </a:r>
                      <a:r>
                        <a:rPr lang="en-GB" sz="1200" baseline="0" dirty="0" smtClean="0">
                          <a:latin typeface="Comic Sans MS" pitchFamily="66" charset="0"/>
                        </a:rPr>
                        <a:t> noun</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2603293" y="4768279"/>
            <a:ext cx="1651414" cy="307777"/>
          </a:xfrm>
          <a:prstGeom prst="rect">
            <a:avLst/>
          </a:prstGeom>
          <a:noFill/>
        </p:spPr>
        <p:txBody>
          <a:bodyPr wrap="none" rtlCol="0">
            <a:spAutoFit/>
          </a:bodyPr>
          <a:lstStyle/>
          <a:p>
            <a:r>
              <a:rPr lang="en-GB" sz="1400" b="1" dirty="0" smtClean="0">
                <a:latin typeface="Comic Sans MS" pitchFamily="66" charset="0"/>
              </a:rPr>
              <a:t>Adjectives bank </a:t>
            </a:r>
            <a:endParaRPr lang="en-GB" sz="1400" b="1" dirty="0">
              <a:latin typeface="Comic Sans MS" pitchFamily="66" charset="0"/>
            </a:endParaRPr>
          </a:p>
        </p:txBody>
      </p:sp>
      <p:graphicFrame>
        <p:nvGraphicFramePr>
          <p:cNvPr id="9" name="Table 8"/>
          <p:cNvGraphicFramePr>
            <a:graphicFrameLocks noGrp="1"/>
          </p:cNvGraphicFramePr>
          <p:nvPr/>
        </p:nvGraphicFramePr>
        <p:xfrm>
          <a:off x="368660" y="5292080"/>
          <a:ext cx="6120680" cy="3600400"/>
        </p:xfrm>
        <a:graphic>
          <a:graphicData uri="http://schemas.openxmlformats.org/drawingml/2006/table">
            <a:tbl>
              <a:tblPr firstRow="1" bandRow="1">
                <a:tableStyleId>{5C22544A-7EE6-4342-B048-85BDC9FD1C3A}</a:tableStyleId>
              </a:tblPr>
              <a:tblGrid>
                <a:gridCol w="1224136"/>
                <a:gridCol w="1224136"/>
                <a:gridCol w="1224136"/>
                <a:gridCol w="1224136"/>
                <a:gridCol w="1224136"/>
              </a:tblGrid>
              <a:tr h="3600400">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1" name="Straight Arrow Connector 10"/>
          <p:cNvCxnSpPr/>
          <p:nvPr/>
        </p:nvCxnSpPr>
        <p:spPr>
          <a:xfrm>
            <a:off x="980728" y="4731782"/>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04864" y="4716016"/>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53136" y="4731782"/>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77272" y="4716016"/>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626" name="Picture 2" descr="http://www.coolandgeek.com/wp-content/uploads/2013/06/beecreative.jpg"/>
          <p:cNvPicPr>
            <a:picLocks noChangeAspect="1" noChangeArrowheads="1"/>
          </p:cNvPicPr>
          <p:nvPr/>
        </p:nvPicPr>
        <p:blipFill>
          <a:blip r:embed="rId2" cstate="print"/>
          <a:srcRect l="10974" r="10988" b="7864"/>
          <a:stretch>
            <a:fillRect/>
          </a:stretch>
        </p:blipFill>
        <p:spPr bwMode="auto">
          <a:xfrm>
            <a:off x="5383282" y="144016"/>
            <a:ext cx="1358086" cy="827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16" descr="G:\Images\yellow_postit.jpg"/>
          <p:cNvPicPr>
            <a:picLocks noChangeAspect="1" noChangeArrowheads="1"/>
          </p:cNvPicPr>
          <p:nvPr/>
        </p:nvPicPr>
        <p:blipFill>
          <a:blip r:embed="rId2" cstate="print"/>
          <a:srcRect/>
          <a:stretch>
            <a:fillRect/>
          </a:stretch>
        </p:blipFill>
        <p:spPr bwMode="auto">
          <a:xfrm>
            <a:off x="5157192" y="35496"/>
            <a:ext cx="1590335" cy="1584176"/>
          </a:xfrm>
          <a:prstGeom prst="rect">
            <a:avLst/>
          </a:prstGeom>
          <a:noFill/>
        </p:spPr>
      </p:pic>
      <p:sp>
        <p:nvSpPr>
          <p:cNvPr id="7" name="TextBox 6"/>
          <p:cNvSpPr txBox="1"/>
          <p:nvPr/>
        </p:nvSpPr>
        <p:spPr>
          <a:xfrm>
            <a:off x="5307367" y="395536"/>
            <a:ext cx="1368152" cy="1015663"/>
          </a:xfrm>
          <a:prstGeom prst="rect">
            <a:avLst/>
          </a:prstGeom>
          <a:noFill/>
        </p:spPr>
        <p:txBody>
          <a:bodyPr wrap="square" rtlCol="0">
            <a:spAutoFit/>
          </a:bodyPr>
          <a:lstStyle/>
          <a:p>
            <a:r>
              <a:rPr lang="en-GB" sz="1200" dirty="0" smtClean="0">
                <a:latin typeface="Comic Sans MS" pitchFamily="66" charset="0"/>
              </a:rPr>
              <a:t>You have been given two pages to ensure you write as much as possible! </a:t>
            </a:r>
            <a:endParaRPr lang="en-GB" sz="1200"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3148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W</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348880" y="251520"/>
            <a:ext cx="3074721"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 (Adjective)</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F0000"/>
                </a:solidFill>
                <a:latin typeface="Comic Sans MS" pitchFamily="66" charset="0"/>
              </a:rPr>
              <a:t>X</a:t>
            </a: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492896" y="4830415"/>
            <a:ext cx="3218737"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 (Adjective) </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xmlns="" val="3627327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652" y="179514"/>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Pole to Pole </a:t>
            </a:r>
            <a:r>
              <a:rPr lang="en-GB" dirty="0" smtClean="0">
                <a:solidFill>
                  <a:srgbClr val="00B0F0"/>
                </a:solidFill>
                <a:latin typeface="Comic Sans MS" pitchFamily="66" charset="0"/>
              </a:rPr>
              <a:t>by Michael Palin </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a:t>
            </a:r>
            <a:r>
              <a:rPr lang="en-GB" sz="1600" u="sng" dirty="0" smtClean="0">
                <a:solidFill>
                  <a:srgbClr val="7030A0"/>
                </a:solidFill>
                <a:latin typeface="Comic Sans MS" pitchFamily="66" charset="0"/>
              </a:rPr>
              <a:t>in as much detail as possible. </a:t>
            </a:r>
            <a:endParaRPr lang="en-GB" sz="1600" u="sng" dirty="0">
              <a:solidFill>
                <a:srgbClr val="7030A0"/>
              </a:solidFill>
              <a:latin typeface="Comic Sans MS" pitchFamily="66" charset="0"/>
            </a:endParaRPr>
          </a:p>
        </p:txBody>
      </p:sp>
      <p:sp>
        <p:nvSpPr>
          <p:cNvPr id="2" name="Rectangle 1"/>
          <p:cNvSpPr/>
          <p:nvPr/>
        </p:nvSpPr>
        <p:spPr>
          <a:xfrm>
            <a:off x="260652" y="1341502"/>
            <a:ext cx="6493714" cy="7663636"/>
          </a:xfrm>
          <a:prstGeom prst="rect">
            <a:avLst/>
          </a:prstGeom>
        </p:spPr>
        <p:txBody>
          <a:bodyPr wrap="square">
            <a:spAutoFit/>
          </a:bodyPr>
          <a:lstStyle/>
          <a:p>
            <a:endParaRPr lang="en-GB" sz="1200" dirty="0" smtClean="0">
              <a:latin typeface="Comic Sans MS" pitchFamily="66" charset="0"/>
            </a:endParaRPr>
          </a:p>
          <a:p>
            <a:r>
              <a:rPr lang="en-GB" sz="1200" b="1" dirty="0" smtClean="0">
                <a:solidFill>
                  <a:srgbClr val="D60093"/>
                </a:solidFill>
                <a:latin typeface="Comic Sans MS" pitchFamily="66" charset="0"/>
              </a:rPr>
              <a:t>Chapter 1: The North Pole </a:t>
            </a:r>
          </a:p>
          <a:p>
            <a:endParaRPr lang="en-GB" sz="1200" b="1" dirty="0" smtClean="0">
              <a:solidFill>
                <a:srgbClr val="D60093"/>
              </a:solidFill>
              <a:latin typeface="Comic Sans MS" pitchFamily="66" charset="0"/>
            </a:endParaRPr>
          </a:p>
          <a:p>
            <a:r>
              <a:rPr lang="en-GB" sz="1200" dirty="0" smtClean="0">
                <a:latin typeface="Comic Sans MS" pitchFamily="66" charset="0"/>
              </a:rPr>
              <a:t>It's 3.45 on a Saturday afternoon and I'm seventeen miles from the North Pole. Somewhere, a long way away, people are doing sensible things like watching cricket or digging gardens or pushing prams or visiting their mothers-in-law.</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I'm squeezed tight into a small, noisy aeroplane descending through stale grey cloud towards an enormous expanse of cracked and drifting ice. With me are Nigel </a:t>
            </a:r>
            <a:r>
              <a:rPr lang="en-GB" sz="1200" dirty="0" err="1" smtClean="0">
                <a:latin typeface="Comic Sans MS" pitchFamily="66" charset="0"/>
              </a:rPr>
              <a:t>Meakin</a:t>
            </a:r>
            <a:r>
              <a:rPr lang="en-GB" sz="1200" dirty="0" smtClean="0">
                <a:latin typeface="Comic Sans MS" pitchFamily="66" charset="0"/>
              </a:rPr>
              <a:t> and his camera, Fraser Barber and his tape-recorder and Roger Mills and his pipe. With our two pilots, Russ </a:t>
            </a:r>
            <a:r>
              <a:rPr lang="en-GB" sz="1200" dirty="0" err="1" smtClean="0">
                <a:latin typeface="Comic Sans MS" pitchFamily="66" charset="0"/>
              </a:rPr>
              <a:t>Bomberry</a:t>
            </a:r>
            <a:r>
              <a:rPr lang="en-GB" sz="1200" dirty="0" smtClean="0">
                <a:latin typeface="Comic Sans MS" pitchFamily="66" charset="0"/>
              </a:rPr>
              <a:t> and Dan </a:t>
            </a:r>
            <a:r>
              <a:rPr lang="en-GB" sz="1200" dirty="0" err="1" smtClean="0">
                <a:latin typeface="Comic Sans MS" pitchFamily="66" charset="0"/>
              </a:rPr>
              <a:t>Parnham</a:t>
            </a:r>
            <a:r>
              <a:rPr lang="en-GB" sz="1200" dirty="0" smtClean="0">
                <a:latin typeface="Comic Sans MS" pitchFamily="66" charset="0"/>
              </a:rPr>
              <a:t>, we are the only human beings within 500 miles. Outside my window one of our two propeller-driven engines slowly eats away at a fuel supply which must last us another six hours at least. In little more than ten minutes our pilot will have to fashion a landing strip out of nothing more than a piece of ice - strong enough to withstand an impact of 12,500 lbs at eighty miles an hour. Below the ice the sea is 14,000 feet deep.</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I'm sure I'm not the only one of us looking down on this desolate wilderness who hasn't wished, for an impure moment, that the North Pole, rather than being in the middle of an ocean, was solid, well marked and even supplied with a hut and a coffee machine. But the cracked and fissured ice-pack offers no comfortable reassurance - no glimmer of any reward to the traveller who has made his way to the top of the world. The Arctic Ocean, known to the Victorians as the Sea of Ancient Ice, stares balefully back as we descend towards it, reflecting nothing but the question: Why?</a:t>
            </a:r>
          </a:p>
          <a:p>
            <a:endParaRPr lang="en-GB" sz="1200" dirty="0" smtClean="0">
              <a:solidFill>
                <a:srgbClr val="D60093"/>
              </a:solidFill>
              <a:latin typeface="Comic Sans MS" pitchFamily="66" charset="0"/>
            </a:endParaRPr>
          </a:p>
          <a:p>
            <a:r>
              <a:rPr lang="en-GB" sz="1200" dirty="0" smtClean="0">
                <a:latin typeface="Comic Sans MS" pitchFamily="66" charset="0"/>
              </a:rPr>
              <a:t>It's too late to ask the producer now, too late to begin to speculate why I so eagerly agreed to come here, and completely out of order even to mention that if we survive this ice landing we have only another 12,500 miles to go.</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At two minutes past four our De Havilland Twin Otter, designed in the fifties and much loved and trusted by Arctic flyers, is finally over the North Pole. One almost looks for a point, a peak, a curve offering tantalizing glimpses of those huge land masses - Alaska, Siberia, Scandinavia and Canada - which back on to the Arctic. But all there is to see is ice and the nearer we get to it the more evident it is that the ice is not in good shape. Russ, a self-contained, taciturn man about whom I know nothing other than that my life is in his hands, leans forward from the controls, scanning the conditions below and frowning.</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Technology cannot help him now. The decision as to how, when and ultimately whether to drop the plane onto the ice is for his judgement alone.</a:t>
            </a:r>
            <a:endParaRPr lang="en-GB" sz="1200" dirty="0" smtClean="0">
              <a:solidFill>
                <a:srgbClr val="D60093"/>
              </a:solidFill>
              <a:latin typeface="Comic Sans MS" pitchFamily="66" charset="0"/>
            </a:endParaRPr>
          </a:p>
          <a:p>
            <a:endParaRPr lang="en-GB" sz="1200" dirty="0">
              <a:latin typeface="Comic Sans MS" pitchFamily="66" charset="0"/>
            </a:endParaRPr>
          </a:p>
        </p:txBody>
      </p:sp>
      <p:pic>
        <p:nvPicPr>
          <p:cNvPr id="22530" name="Picture 2" descr="http://media.oxfam.org.uk/images/products/HighStDonated/Zoom/670964_01.jpg?v=1"/>
          <p:cNvPicPr>
            <a:picLocks noChangeAspect="1" noChangeArrowheads="1"/>
          </p:cNvPicPr>
          <p:nvPr/>
        </p:nvPicPr>
        <p:blipFill>
          <a:blip r:embed="rId2" cstate="print"/>
          <a:srcRect l="5838" r="5136"/>
          <a:stretch>
            <a:fillRect/>
          </a:stretch>
        </p:blipFill>
        <p:spPr bwMode="auto">
          <a:xfrm>
            <a:off x="5589240" y="107504"/>
            <a:ext cx="1084473" cy="1218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farm6.staticflickr.com/5456/6954167362_d22947aca9_o.jpg"/>
          <p:cNvPicPr>
            <a:picLocks noChangeAspect="1" noChangeArrowheads="1"/>
          </p:cNvPicPr>
          <p:nvPr/>
        </p:nvPicPr>
        <p:blipFill>
          <a:blip r:embed="rId2" cstate="print"/>
          <a:srcRect l="13110" r="12602"/>
          <a:stretch>
            <a:fillRect/>
          </a:stretch>
        </p:blipFill>
        <p:spPr bwMode="auto">
          <a:xfrm>
            <a:off x="260648" y="3815953"/>
            <a:ext cx="936104" cy="1260103"/>
          </a:xfrm>
          <a:prstGeom prst="rect">
            <a:avLst/>
          </a:prstGeom>
          <a:noFill/>
        </p:spPr>
      </p:pic>
      <p:sp>
        <p:nvSpPr>
          <p:cNvPr id="2" name="Rectangle 1"/>
          <p:cNvSpPr/>
          <p:nvPr/>
        </p:nvSpPr>
        <p:spPr>
          <a:xfrm>
            <a:off x="260652" y="188218"/>
            <a:ext cx="6493714" cy="3600986"/>
          </a:xfrm>
          <a:prstGeom prst="rect">
            <a:avLst/>
          </a:prstGeom>
        </p:spPr>
        <p:txBody>
          <a:bodyPr wrap="square">
            <a:spAutoFit/>
          </a:bodyPr>
          <a:lstStyle/>
          <a:p>
            <a:r>
              <a:rPr lang="en-GB" sz="1200" dirty="0" smtClean="0">
                <a:latin typeface="Comic Sans MS" pitchFamily="66" charset="0"/>
              </a:rPr>
              <a:t>He clearly doesn't like what he sees and, by my watch, we have circled the roof of the world for nearly thirty minutes before a change in engine note indicates that he is at last throttling back in preparation for a landing. We drop low, running in over a tongue of open water, Russ staring hard at the ice as ridge walls taller than I'd expected rush up to meet us. Brace myself for impact, but it never comes. At the last minute Russ thrusts the overhead throttle control forward and pulls us up banking steeply away. He checks the fuel gauge and asks Dan, the young co-pilot, to connect up one of the drums for in-flight refuelling. Dan squeezes his way from the cockpit to the back of the plane, where he begins to fiddle around with spanners and tubes until the aircraft is rich with the smell of kerosene. The Pole remains 100 feet below us, tantalizingly elusive, probably in the middle of a black pool of melted water. Russ takes advantage of some marginally increased sunlight to attempt a second landing. Once again hearts rise towards mouths as the engines slow and a blur of ice and snow and pitch-black sea rises towards us, but once again Russ snatches the plane from the ice at the last moment and we soar away, relieved and cheated.</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I make a mental note never to complain about a landing ever again. Russ circles and banks the plane for another fifteen minutes, patiently examining the floating ice for yet another attempt.</a:t>
            </a:r>
            <a:endParaRPr lang="en-GB" sz="1200" dirty="0">
              <a:latin typeface="Comic Sans MS" pitchFamily="66" charset="0"/>
            </a:endParaRPr>
          </a:p>
        </p:txBody>
      </p:sp>
      <p:sp>
        <p:nvSpPr>
          <p:cNvPr id="7" name="TextBox 6"/>
          <p:cNvSpPr txBox="1"/>
          <p:nvPr/>
        </p:nvSpPr>
        <p:spPr>
          <a:xfrm>
            <a:off x="1052736" y="4274676"/>
            <a:ext cx="1071127" cy="369332"/>
          </a:xfrm>
          <a:prstGeom prst="rect">
            <a:avLst/>
          </a:prstGeom>
          <a:noFill/>
        </p:spPr>
        <p:txBody>
          <a:bodyPr wrap="none" rtlCol="0">
            <a:spAutoFit/>
          </a:bodyPr>
          <a:lstStyle/>
          <a:p>
            <a:r>
              <a:rPr lang="en-GB" dirty="0" smtClean="0">
                <a:latin typeface="Comic Sans MS" pitchFamily="66" charset="0"/>
              </a:rPr>
              <a:t>uestions</a:t>
            </a:r>
            <a:endParaRPr lang="en-GB" dirty="0">
              <a:latin typeface="Comic Sans MS" pitchFamily="66" charset="0"/>
            </a:endParaRPr>
          </a:p>
        </p:txBody>
      </p:sp>
      <p:sp>
        <p:nvSpPr>
          <p:cNvPr id="65541" name="Text Box 5"/>
          <p:cNvSpPr txBox="1">
            <a:spLocks noChangeArrowheads="1"/>
          </p:cNvSpPr>
          <p:nvPr/>
        </p:nvSpPr>
        <p:spPr bwMode="auto">
          <a:xfrm>
            <a:off x="446088" y="5522912"/>
            <a:ext cx="5863232" cy="3657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What do we learn about Michael Palin in this extract? (don’t forget to use </a:t>
            </a:r>
            <a:r>
              <a:rPr kumimoji="0" lang="en-GB" sz="1100" b="1" i="0" u="sng" strike="noStrike" cap="none" normalizeH="0" baseline="0" dirty="0" smtClean="0">
                <a:ln>
                  <a:noFill/>
                </a:ln>
                <a:solidFill>
                  <a:schemeClr val="tx1"/>
                </a:solidFill>
                <a:effectLst/>
                <a:latin typeface="Comic Sans MS" pitchFamily="66" charset="0"/>
                <a:cs typeface="Arial" pitchFamily="34" charset="0"/>
              </a:rPr>
              <a:t>inference</a:t>
            </a:r>
            <a:r>
              <a:rPr kumimoji="0" lang="en-GB" sz="1100" b="0" i="0" u="none" strike="noStrike" cap="none" normalizeH="0" baseline="0" dirty="0" smtClean="0">
                <a:ln>
                  <a:noFill/>
                </a:ln>
                <a:solidFill>
                  <a:schemeClr val="tx1"/>
                </a:solidFill>
                <a:effectLst/>
                <a:latin typeface="Comic Sans MS" pitchFamily="66" charset="0"/>
                <a:cs typeface="Arial" pitchFamily="34" charset="0"/>
              </a:rPr>
              <a:t>) </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In paragraph two, what dangers are presented to us</a:t>
            </a:r>
            <a:r>
              <a:rPr kumimoji="0" lang="en-GB" sz="1100" b="0" i="0" u="none" strike="noStrike" cap="none" normalizeH="0" dirty="0" smtClean="0">
                <a:ln>
                  <a:noFill/>
                </a:ln>
                <a:solidFill>
                  <a:schemeClr val="tx1"/>
                </a:solidFill>
                <a:effectLst/>
                <a:latin typeface="Comic Sans MS" pitchFamily="66" charset="0"/>
                <a:cs typeface="Arial" pitchFamily="34" charset="0"/>
              </a:rPr>
              <a:t> about the landing? Use quotes to back up your ideas. </a:t>
            </a:r>
            <a:endParaRPr kumimoji="0" lang="en-GB" sz="1100" b="0" i="0" u="none" strike="noStrike" cap="none" normalizeH="0" baseline="0" dirty="0" smtClean="0">
              <a:ln>
                <a:noFill/>
              </a:ln>
              <a:solidFill>
                <a:schemeClr val="tx1"/>
              </a:solidFill>
              <a:effectLst/>
              <a:latin typeface="Comic Sans MS" pitchFamily="66" charset="0"/>
              <a:cs typeface="Arial" pitchFamily="34" charset="0"/>
            </a:endParaRP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What </a:t>
            </a:r>
            <a:r>
              <a:rPr lang="en-GB" sz="1100" dirty="0" smtClean="0">
                <a:latin typeface="Comic Sans MS" pitchFamily="66" charset="0"/>
                <a:cs typeface="Arial" pitchFamily="34" charset="0"/>
              </a:rPr>
              <a:t>do we learn about the North Pole in this extract? </a:t>
            </a:r>
            <a:endParaRPr kumimoji="0" lang="en-GB" sz="1100" b="0" i="0" u="none" strike="noStrike" cap="none" normalizeH="0" baseline="0" dirty="0" smtClean="0">
              <a:ln>
                <a:noFill/>
              </a:ln>
              <a:solidFill>
                <a:schemeClr val="tx1"/>
              </a:solidFill>
              <a:effectLst/>
              <a:latin typeface="Comic Sans MS" pitchFamily="66" charset="0"/>
              <a:cs typeface="Arial" pitchFamily="34" charset="0"/>
            </a:endParaRP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Highlight 8 </a:t>
            </a:r>
            <a:r>
              <a:rPr kumimoji="0" lang="en-GB" sz="1100" b="1" i="0" u="none" strike="noStrike" cap="none" normalizeH="0" baseline="0" dirty="0" smtClean="0">
                <a:ln>
                  <a:noFill/>
                </a:ln>
                <a:solidFill>
                  <a:srgbClr val="006600"/>
                </a:solidFill>
                <a:effectLst/>
                <a:latin typeface="Comic Sans MS" pitchFamily="66" charset="0"/>
                <a:cs typeface="Arial" pitchFamily="34" charset="0"/>
              </a:rPr>
              <a:t>ambitious</a:t>
            </a:r>
            <a:r>
              <a:rPr kumimoji="0" lang="en-GB" sz="1100" b="0" i="0" u="none" strike="noStrike" cap="none" normalizeH="0" baseline="0" dirty="0" smtClean="0">
                <a:ln>
                  <a:noFill/>
                </a:ln>
                <a:solidFill>
                  <a:schemeClr val="tx1"/>
                </a:solidFill>
                <a:effectLst/>
                <a:latin typeface="Comic Sans MS" pitchFamily="66" charset="0"/>
                <a:cs typeface="Arial" pitchFamily="34" charset="0"/>
              </a:rPr>
              <a:t> vocabulary choices  (that</a:t>
            </a:r>
            <a:r>
              <a:rPr kumimoji="0" lang="en-GB" sz="1100" b="0" i="0" u="none" strike="noStrike" cap="none" normalizeH="0" dirty="0" smtClean="0">
                <a:ln>
                  <a:noFill/>
                </a:ln>
                <a:solidFill>
                  <a:schemeClr val="tx1"/>
                </a:solidFill>
                <a:effectLst/>
                <a:latin typeface="Comic Sans MS" pitchFamily="66" charset="0"/>
                <a:cs typeface="Arial" pitchFamily="34" charset="0"/>
              </a:rPr>
              <a:t> you don’t already know)  and ; a) explain what they mean , and b) write another, complex or compound, sentence to show your understanding. </a:t>
            </a:r>
            <a:endParaRPr kumimoji="0" lang="en-GB" sz="1100" b="0" i="0" u="none" strike="noStrike" cap="none" normalizeH="0" baseline="0" dirty="0" smtClean="0">
              <a:ln>
                <a:noFill/>
              </a:ln>
              <a:solidFill>
                <a:schemeClr val="tx1"/>
              </a:solidFill>
              <a:effectLst/>
              <a:latin typeface="Comic Sans MS" pitchFamily="66" charset="0"/>
              <a:cs typeface="Arial" pitchFamily="34" charset="0"/>
            </a:endParaRP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What atmosphere is created in this</a:t>
            </a:r>
            <a:r>
              <a:rPr kumimoji="0" lang="en-GB" sz="1100" b="0" i="0" u="none" strike="noStrike" cap="none" normalizeH="0" dirty="0" smtClean="0">
                <a:ln>
                  <a:noFill/>
                </a:ln>
                <a:solidFill>
                  <a:schemeClr val="tx1"/>
                </a:solidFill>
                <a:effectLst/>
                <a:latin typeface="Comic Sans MS" pitchFamily="66" charset="0"/>
                <a:cs typeface="Arial" pitchFamily="34" charset="0"/>
              </a:rPr>
              <a:t> excerpt? </a:t>
            </a:r>
            <a:r>
              <a:rPr lang="en-GB" sz="1100" dirty="0" smtClean="0">
                <a:latin typeface="Comic Sans MS" pitchFamily="66" charset="0"/>
                <a:cs typeface="Arial" pitchFamily="34" charset="0"/>
              </a:rPr>
              <a:t>Use quotes to back up your ideas. </a:t>
            </a:r>
            <a:endParaRPr kumimoji="0" lang="en-GB" sz="1100" b="0" i="0" u="none" strike="noStrike" cap="none" normalizeH="0" baseline="0" dirty="0" smtClean="0">
              <a:ln>
                <a:noFill/>
              </a:ln>
              <a:solidFill>
                <a:schemeClr val="tx1"/>
              </a:solidFill>
              <a:effectLst/>
              <a:latin typeface="Comic Sans MS" pitchFamily="66" charset="0"/>
              <a:cs typeface="Arial" pitchFamily="34" charset="0"/>
            </a:endParaRPr>
          </a:p>
          <a:p>
            <a:pPr marL="228600" marR="0" lvl="0" indent="-228600" algn="l" defTabSz="914400" rtl="0" eaLnBrk="1" fontAlgn="base" latinLnBrk="0" hangingPunct="1">
              <a:lnSpc>
                <a:spcPct val="100000"/>
              </a:lnSpc>
              <a:spcBef>
                <a:spcPct val="0"/>
              </a:spcBef>
              <a:spcAft>
                <a:spcPts val="1000"/>
              </a:spcAft>
              <a:buClrTx/>
              <a:buSzTx/>
              <a:tabLst/>
            </a:pPr>
            <a:endParaRPr kumimoji="0" lang="en-GB" sz="11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6" name="Picture 16" descr="G:\Images\yellow_postit.jpg"/>
          <p:cNvPicPr>
            <a:picLocks noChangeAspect="1" noChangeArrowheads="1"/>
          </p:cNvPicPr>
          <p:nvPr/>
        </p:nvPicPr>
        <p:blipFill>
          <a:blip r:embed="rId3" cstate="print"/>
          <a:srcRect/>
          <a:stretch>
            <a:fillRect/>
          </a:stretch>
        </p:blipFill>
        <p:spPr bwMode="auto">
          <a:xfrm>
            <a:off x="5085184" y="3779912"/>
            <a:ext cx="1590335" cy="1584176"/>
          </a:xfrm>
          <a:prstGeom prst="rect">
            <a:avLst/>
          </a:prstGeom>
          <a:noFill/>
        </p:spPr>
      </p:pic>
      <p:sp>
        <p:nvSpPr>
          <p:cNvPr id="8" name="TextBox 7"/>
          <p:cNvSpPr txBox="1"/>
          <p:nvPr/>
        </p:nvSpPr>
        <p:spPr>
          <a:xfrm>
            <a:off x="5235359" y="4139952"/>
            <a:ext cx="1368152" cy="1015663"/>
          </a:xfrm>
          <a:prstGeom prst="rect">
            <a:avLst/>
          </a:prstGeom>
          <a:noFill/>
        </p:spPr>
        <p:txBody>
          <a:bodyPr wrap="square" rtlCol="0">
            <a:spAutoFit/>
          </a:bodyPr>
          <a:lstStyle/>
          <a:p>
            <a:r>
              <a:rPr lang="en-GB" sz="1200" dirty="0" smtClean="0">
                <a:latin typeface="Comic Sans MS" pitchFamily="66" charset="0"/>
              </a:rPr>
              <a:t>You  will continue to read this chapter in section 2 of the booklet. </a:t>
            </a:r>
            <a:endParaRPr lang="en-GB" sz="1200" dirty="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xmlns="" val="202582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4248465" cy="1261884"/>
          </a:xfrm>
          <a:prstGeom prst="rect">
            <a:avLst/>
          </a:prstGeom>
          <a:noFill/>
        </p:spPr>
        <p:txBody>
          <a:bodyPr wrap="square" rtlCol="0">
            <a:spAutoFit/>
          </a:bodyPr>
          <a:lstStyle/>
          <a:p>
            <a:r>
              <a:rPr lang="en-GB" dirty="0" smtClean="0">
                <a:solidFill>
                  <a:srgbClr val="FF0066"/>
                </a:solidFill>
                <a:latin typeface="Comic Sans MS" pitchFamily="66" charset="0"/>
              </a:rPr>
              <a:t>Section two: Which voice? </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702933" y="2112650"/>
            <a:ext cx="5452134" cy="338554"/>
          </a:xfrm>
          <a:prstGeom prst="rect">
            <a:avLst/>
          </a:prstGeom>
          <a:noFill/>
        </p:spPr>
        <p:txBody>
          <a:bodyPr wrap="none" rtlCol="0">
            <a:spAutoFit/>
          </a:bodyPr>
          <a:lstStyle/>
          <a:p>
            <a:r>
              <a:rPr lang="en-GB" sz="1600" dirty="0" smtClean="0">
                <a:solidFill>
                  <a:srgbClr val="FF0066"/>
                </a:solidFill>
                <a:latin typeface="Comic Sans MS" pitchFamily="66" charset="0"/>
              </a:rPr>
              <a:t>What do I need to complete over the next two weeks? </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778696421"/>
              </p:ext>
            </p:extLst>
          </p:nvPr>
        </p:nvGraphicFramePr>
        <p:xfrm>
          <a:off x="1143000" y="3165229"/>
          <a:ext cx="4878288" cy="3286440"/>
        </p:xfrm>
        <a:graphic>
          <a:graphicData uri="http://schemas.openxmlformats.org/drawingml/2006/table">
            <a:tbl>
              <a:tblPr firstRow="1" bandRow="1">
                <a:tableStyleId>{5C22544A-7EE6-4342-B048-85BDC9FD1C3A}</a:tableStyleId>
              </a:tblPr>
              <a:tblGrid>
                <a:gridCol w="4436775"/>
                <a:gridCol w="441513"/>
              </a:tblGrid>
              <a:tr h="410805">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 2</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805">
                <a:tc>
                  <a:txBody>
                    <a:bodyPr/>
                    <a:lstStyle/>
                    <a:p>
                      <a:r>
                        <a:rPr lang="en-GB" sz="1300" b="0" dirty="0" smtClean="0">
                          <a:solidFill>
                            <a:schemeClr val="tx1"/>
                          </a:solidFill>
                          <a:latin typeface="Comic Sans MS" pitchFamily="66" charset="0"/>
                        </a:rPr>
                        <a:t>Complete</a:t>
                      </a:r>
                      <a:r>
                        <a:rPr lang="en-GB" sz="1300" b="0" i="1" baseline="0" dirty="0" smtClean="0">
                          <a:solidFill>
                            <a:schemeClr val="tx1"/>
                          </a:solidFill>
                          <a:latin typeface="Comic Sans MS" pitchFamily="66" charset="0"/>
                        </a:rPr>
                        <a:t> Do you know the meaning of this word? </a:t>
                      </a:r>
                      <a:r>
                        <a:rPr lang="en-GB" sz="1300" b="0" i="0" baseline="0" dirty="0" smtClean="0">
                          <a:solidFill>
                            <a:schemeClr val="tx1"/>
                          </a:solidFill>
                          <a:latin typeface="Comic Sans MS" pitchFamily="66" charset="0"/>
                        </a:rPr>
                        <a:t>page</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805">
                <a:tc>
                  <a:txBody>
                    <a:bodyPr/>
                    <a:lstStyle/>
                    <a:p>
                      <a:r>
                        <a:rPr lang="en-GB" sz="1300" b="0" dirty="0" smtClean="0">
                          <a:solidFill>
                            <a:schemeClr val="tx1"/>
                          </a:solidFill>
                          <a:latin typeface="Comic Sans MS" pitchFamily="66" charset="0"/>
                        </a:rPr>
                        <a:t>Read </a:t>
                      </a:r>
                      <a:r>
                        <a:rPr lang="en-GB" sz="1300" b="0" i="1" dirty="0" smtClean="0">
                          <a:solidFill>
                            <a:schemeClr val="tx1"/>
                          </a:solidFill>
                          <a:latin typeface="Comic Sans MS" pitchFamily="66" charset="0"/>
                        </a:rPr>
                        <a:t>Point of view when telling a story </a:t>
                      </a:r>
                      <a:endParaRPr lang="en-GB" sz="1300" b="0" i="1"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805">
                <a:tc>
                  <a:txBody>
                    <a:bodyPr/>
                    <a:lstStyle/>
                    <a:p>
                      <a:r>
                        <a:rPr lang="en-GB" sz="1300" b="0" dirty="0" smtClean="0">
                          <a:solidFill>
                            <a:schemeClr val="tx1"/>
                          </a:solidFill>
                          <a:latin typeface="Comic Sans MS" pitchFamily="66" charset="0"/>
                        </a:rPr>
                        <a:t>Read the pages on Active and Passive voice</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805">
                <a:tc>
                  <a:txBody>
                    <a:bodyPr/>
                    <a:lstStyle/>
                    <a:p>
                      <a:r>
                        <a:rPr lang="en-GB" sz="1300" b="0" dirty="0" smtClean="0">
                          <a:solidFill>
                            <a:schemeClr val="tx1"/>
                          </a:solidFill>
                          <a:latin typeface="Comic Sans MS" pitchFamily="66" charset="0"/>
                        </a:rPr>
                        <a:t>Complete the task on the active and passive voice</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805">
                <a:tc>
                  <a:txBody>
                    <a:bodyPr/>
                    <a:lstStyle/>
                    <a:p>
                      <a:r>
                        <a:rPr lang="en-GB" sz="1300" b="0" dirty="0" smtClean="0">
                          <a:solidFill>
                            <a:schemeClr val="tx1"/>
                          </a:solidFill>
                          <a:latin typeface="Comic Sans MS" pitchFamily="66" charset="0"/>
                        </a:rPr>
                        <a:t>Complete the extended writing</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New Vocabulary: Y and Z</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Comprehension on </a:t>
                      </a:r>
                      <a:r>
                        <a:rPr lang="en-GB" sz="1300" b="0" i="1" dirty="0" smtClean="0">
                          <a:solidFill>
                            <a:schemeClr val="tx1"/>
                          </a:solidFill>
                          <a:latin typeface="Comic Sans MS" pitchFamily="66" charset="0"/>
                        </a:rPr>
                        <a:t>Pole to Pole </a:t>
                      </a:r>
                      <a:r>
                        <a:rPr lang="en-GB" sz="1300" b="0" i="0" dirty="0" smtClean="0">
                          <a:solidFill>
                            <a:schemeClr val="tx1"/>
                          </a:solidFill>
                          <a:latin typeface="Comic Sans MS" pitchFamily="66" charset="0"/>
                        </a:rPr>
                        <a:t>(Part 2) </a:t>
                      </a:r>
                      <a:endParaRPr lang="en-GB" sz="1300" b="0" i="1"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765474"/>
            <a:ext cx="6336704" cy="2127006"/>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18434" name="Picture 2" descr="http://europimpulse.com/index/wp-content/uploads/2013/07/shout-out-300x212.jpg"/>
          <p:cNvPicPr>
            <a:picLocks noChangeAspect="1" noChangeArrowheads="1"/>
          </p:cNvPicPr>
          <p:nvPr/>
        </p:nvPicPr>
        <p:blipFill>
          <a:blip r:embed="rId3" cstate="print"/>
          <a:srcRect t="24962" r="40319"/>
          <a:stretch>
            <a:fillRect/>
          </a:stretch>
        </p:blipFill>
        <p:spPr bwMode="auto">
          <a:xfrm flipH="1">
            <a:off x="4581128" y="84642"/>
            <a:ext cx="2132856" cy="189507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43161"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2</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936143734"/>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t>Immediate </a:t>
                      </a:r>
                      <a:endParaRPr lang="en-GB" sz="1300" dirty="0"/>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Indispensable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Inoculate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Judgement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Liaison</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Manoeuvre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Memento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Mischievous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Occurrence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Perseverance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Threshold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Tyranny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Loose</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Lose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Legitimate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49187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mages.clipartpanda.com/confusion-clipart-k7863536.jpg"/>
          <p:cNvPicPr>
            <a:picLocks noChangeAspect="1" noChangeArrowheads="1"/>
          </p:cNvPicPr>
          <p:nvPr/>
        </p:nvPicPr>
        <p:blipFill>
          <a:blip r:embed="rId3" cstate="print"/>
          <a:srcRect/>
          <a:stretch>
            <a:fillRect/>
          </a:stretch>
        </p:blipFill>
        <p:spPr bwMode="auto">
          <a:xfrm>
            <a:off x="5410150" y="107504"/>
            <a:ext cx="1331218" cy="1307726"/>
          </a:xfrm>
          <a:prstGeom prst="rect">
            <a:avLst/>
          </a:prstGeom>
          <a:noFill/>
        </p:spPr>
      </p:pic>
      <p:sp>
        <p:nvSpPr>
          <p:cNvPr id="5" name="TextBox 4"/>
          <p:cNvSpPr txBox="1"/>
          <p:nvPr/>
        </p:nvSpPr>
        <p:spPr>
          <a:xfrm>
            <a:off x="260648" y="251520"/>
            <a:ext cx="5112568" cy="1015663"/>
          </a:xfrm>
          <a:prstGeom prst="rect">
            <a:avLst/>
          </a:prstGeom>
          <a:noFill/>
        </p:spPr>
        <p:txBody>
          <a:bodyPr wrap="square" rtlCol="0">
            <a:spAutoFit/>
          </a:bodyPr>
          <a:lstStyle/>
          <a:p>
            <a:r>
              <a:rPr lang="en-GB" dirty="0" smtClean="0">
                <a:solidFill>
                  <a:schemeClr val="accent6">
                    <a:lumMod val="75000"/>
                  </a:schemeClr>
                </a:solidFill>
                <a:latin typeface="Comic Sans MS" pitchFamily="66" charset="0"/>
              </a:rPr>
              <a:t>Do you know what all these words mean?</a:t>
            </a:r>
          </a:p>
          <a:p>
            <a:endParaRPr lang="en-GB" sz="1400" dirty="0" smtClean="0">
              <a:latin typeface="Comic Sans MS" pitchFamily="66" charset="0"/>
            </a:endParaRPr>
          </a:p>
          <a:p>
            <a:r>
              <a:rPr lang="en-GB" sz="1400" dirty="0" smtClean="0">
                <a:latin typeface="Comic Sans MS" pitchFamily="66" charset="0"/>
              </a:rPr>
              <a:t>If there are any words on your spelling list that you don’t understand then write them underneath with a definition. </a:t>
            </a:r>
            <a:endParaRPr lang="en-GB" dirty="0">
              <a:solidFill>
                <a:schemeClr val="accent6">
                  <a:lumMod val="75000"/>
                </a:schemeClr>
              </a:solidFill>
              <a:latin typeface="Comic Sans MS" pitchFamily="66" charset="0"/>
            </a:endParaRPr>
          </a:p>
        </p:txBody>
      </p:sp>
      <p:graphicFrame>
        <p:nvGraphicFramePr>
          <p:cNvPr id="6" name="Table 5"/>
          <p:cNvGraphicFramePr>
            <a:graphicFrameLocks noGrp="1"/>
          </p:cNvGraphicFramePr>
          <p:nvPr/>
        </p:nvGraphicFramePr>
        <p:xfrm>
          <a:off x="332656" y="1691680"/>
          <a:ext cx="6048672" cy="7056780"/>
        </p:xfrm>
        <a:graphic>
          <a:graphicData uri="http://schemas.openxmlformats.org/drawingml/2006/table">
            <a:tbl>
              <a:tblPr firstRow="1" bandRow="1">
                <a:tableStyleId>{5C22544A-7EE6-4342-B048-85BDC9FD1C3A}</a:tableStyleId>
              </a:tblPr>
              <a:tblGrid>
                <a:gridCol w="1800200"/>
                <a:gridCol w="4248472"/>
              </a:tblGrid>
              <a:tr h="370840">
                <a:tc>
                  <a:txBody>
                    <a:bodyPr/>
                    <a:lstStyle/>
                    <a:p>
                      <a:r>
                        <a:rPr lang="en-GB" dirty="0" smtClean="0">
                          <a:latin typeface="Comic Sans MS" pitchFamily="66" charset="0"/>
                        </a:rPr>
                        <a:t>Word </a:t>
                      </a:r>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GB" dirty="0" smtClean="0">
                          <a:latin typeface="Comic Sans MS" pitchFamily="66" charset="0"/>
                        </a:rPr>
                        <a:t>Definition </a:t>
                      </a:r>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images.tutorvista.com/cms/images/38/types-of-narrators.PNG"/>
          <p:cNvPicPr>
            <a:picLocks noChangeAspect="1" noChangeArrowheads="1"/>
          </p:cNvPicPr>
          <p:nvPr/>
        </p:nvPicPr>
        <p:blipFill>
          <a:blip r:embed="rId2" cstate="print"/>
          <a:srcRect/>
          <a:stretch>
            <a:fillRect/>
          </a:stretch>
        </p:blipFill>
        <p:spPr bwMode="auto">
          <a:xfrm>
            <a:off x="5085184" y="179512"/>
            <a:ext cx="1539652" cy="1018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ular Callout 4"/>
          <p:cNvSpPr/>
          <p:nvPr/>
        </p:nvSpPr>
        <p:spPr>
          <a:xfrm>
            <a:off x="908720" y="611560"/>
            <a:ext cx="3816424" cy="432048"/>
          </a:xfrm>
          <a:prstGeom prst="wedgeRoundRectCallout">
            <a:avLst>
              <a:gd name="adj1" fmla="val 60547"/>
              <a:gd name="adj2" fmla="val -39151"/>
              <a:gd name="adj3" fmla="val 16667"/>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Who is talking? Who is our narrator?  </a:t>
            </a:r>
          </a:p>
        </p:txBody>
      </p:sp>
      <p:sp>
        <p:nvSpPr>
          <p:cNvPr id="6" name="TextBox 5"/>
          <p:cNvSpPr txBox="1"/>
          <p:nvPr/>
        </p:nvSpPr>
        <p:spPr>
          <a:xfrm>
            <a:off x="332656" y="179512"/>
            <a:ext cx="3816424" cy="369332"/>
          </a:xfrm>
          <a:prstGeom prst="rect">
            <a:avLst/>
          </a:prstGeom>
          <a:noFill/>
        </p:spPr>
        <p:txBody>
          <a:bodyPr wrap="square" rtlCol="0">
            <a:spAutoFit/>
          </a:bodyPr>
          <a:lstStyle/>
          <a:p>
            <a:r>
              <a:rPr lang="en-GB" dirty="0" smtClean="0">
                <a:latin typeface="Comic Sans MS" pitchFamily="66" charset="0"/>
              </a:rPr>
              <a:t>Point of view when telling a story</a:t>
            </a:r>
            <a:endParaRPr lang="en-GB" dirty="0">
              <a:latin typeface="Comic Sans MS" pitchFamily="66" charset="0"/>
            </a:endParaRPr>
          </a:p>
        </p:txBody>
      </p:sp>
      <p:pic>
        <p:nvPicPr>
          <p:cNvPr id="7" name="Picture 2" descr="http://images.tutorvista.com/cms/images/38/types-of-narrators.PNG"/>
          <p:cNvPicPr>
            <a:picLocks noChangeAspect="1" noChangeArrowheads="1"/>
          </p:cNvPicPr>
          <p:nvPr/>
        </p:nvPicPr>
        <p:blipFill>
          <a:blip r:embed="rId2" cstate="print"/>
          <a:srcRect r="70227"/>
          <a:stretch>
            <a:fillRect/>
          </a:stretch>
        </p:blipFill>
        <p:spPr bwMode="auto">
          <a:xfrm>
            <a:off x="492438" y="1412592"/>
            <a:ext cx="648072" cy="129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268760" y="1403648"/>
            <a:ext cx="5184576" cy="15121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dirty="0" smtClean="0">
                <a:solidFill>
                  <a:schemeClr val="tx1"/>
                </a:solidFill>
                <a:latin typeface="Comic Sans MS" pitchFamily="66" charset="0"/>
              </a:rPr>
              <a:t>First person means you are talking from a personal perspective. You use words like I, we, me or mine (and other first person pronouns). </a:t>
            </a:r>
          </a:p>
          <a:p>
            <a:pPr>
              <a:spcAft>
                <a:spcPts val="600"/>
              </a:spcAft>
            </a:pPr>
            <a:r>
              <a:rPr lang="en-GB" sz="1200" dirty="0" smtClean="0">
                <a:solidFill>
                  <a:schemeClr val="tx1"/>
                </a:solidFill>
                <a:latin typeface="Comic Sans MS" pitchFamily="66" charset="0"/>
              </a:rPr>
              <a:t>This means that you only get the </a:t>
            </a:r>
            <a:r>
              <a:rPr lang="en-GB" sz="1200" u="sng" dirty="0" smtClean="0">
                <a:solidFill>
                  <a:schemeClr val="tx1"/>
                </a:solidFill>
                <a:latin typeface="Comic Sans MS" pitchFamily="66" charset="0"/>
              </a:rPr>
              <a:t>perspective</a:t>
            </a:r>
            <a:r>
              <a:rPr lang="en-GB" sz="1200" dirty="0" smtClean="0">
                <a:solidFill>
                  <a:schemeClr val="tx1"/>
                </a:solidFill>
                <a:latin typeface="Comic Sans MS" pitchFamily="66" charset="0"/>
              </a:rPr>
              <a:t> (point of view) of that person. You often use this when telling a story, writing a diary entry or a blog. </a:t>
            </a:r>
          </a:p>
          <a:p>
            <a:pPr>
              <a:spcAft>
                <a:spcPts val="600"/>
              </a:spcAft>
            </a:pPr>
            <a:r>
              <a:rPr lang="en-GB" sz="1200" dirty="0" smtClean="0">
                <a:solidFill>
                  <a:schemeClr val="tx1"/>
                </a:solidFill>
                <a:latin typeface="Comic Sans MS" pitchFamily="66" charset="0"/>
              </a:rPr>
              <a:t>You may see internal thought here and description of what can be seen but the account will be biased. </a:t>
            </a:r>
          </a:p>
        </p:txBody>
      </p:sp>
      <p:pic>
        <p:nvPicPr>
          <p:cNvPr id="9" name="Picture 2" descr="http://images.tutorvista.com/cms/images/38/types-of-narrators.PNG"/>
          <p:cNvPicPr>
            <a:picLocks noChangeAspect="1" noChangeArrowheads="1"/>
          </p:cNvPicPr>
          <p:nvPr/>
        </p:nvPicPr>
        <p:blipFill>
          <a:blip r:embed="rId2" cstate="print"/>
          <a:srcRect l="33081" r="30530"/>
          <a:stretch>
            <a:fillRect/>
          </a:stretch>
        </p:blipFill>
        <p:spPr bwMode="auto">
          <a:xfrm>
            <a:off x="476672" y="3059832"/>
            <a:ext cx="648072" cy="129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268760" y="3059832"/>
            <a:ext cx="5184576" cy="1224136"/>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1"/>
                </a:solidFill>
                <a:latin typeface="Comic Sans MS" pitchFamily="66" charset="0"/>
              </a:rPr>
              <a:t>Second person is where you only use the pronouns you and yours. </a:t>
            </a:r>
          </a:p>
          <a:p>
            <a:endParaRPr lang="en-GB" sz="1200" dirty="0" smtClean="0">
              <a:solidFill>
                <a:schemeClr val="tx1"/>
              </a:solidFill>
              <a:latin typeface="Comic Sans MS" pitchFamily="66" charset="0"/>
            </a:endParaRPr>
          </a:p>
          <a:p>
            <a:r>
              <a:rPr lang="en-GB" sz="1200" dirty="0" smtClean="0">
                <a:solidFill>
                  <a:schemeClr val="tx1"/>
                </a:solidFill>
                <a:latin typeface="Comic Sans MS" pitchFamily="66" charset="0"/>
              </a:rPr>
              <a:t>This is often used when telling someone how to do something (like I am here!)  </a:t>
            </a:r>
          </a:p>
        </p:txBody>
      </p:sp>
      <p:sp>
        <p:nvSpPr>
          <p:cNvPr id="11" name="Rectangle 10"/>
          <p:cNvSpPr/>
          <p:nvPr/>
        </p:nvSpPr>
        <p:spPr>
          <a:xfrm>
            <a:off x="1268760" y="4499992"/>
            <a:ext cx="5184576" cy="1656184"/>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1"/>
                </a:solidFill>
                <a:latin typeface="Comic Sans MS" pitchFamily="66" charset="0"/>
              </a:rPr>
              <a:t>Third person is when you only use the pronouns referring to another person – never to yourself -  for example; he, her, she, him, it etc. </a:t>
            </a:r>
          </a:p>
          <a:p>
            <a:endParaRPr lang="en-GB" sz="1200" dirty="0" smtClean="0">
              <a:solidFill>
                <a:schemeClr val="tx1"/>
              </a:solidFill>
              <a:latin typeface="Comic Sans MS" pitchFamily="66" charset="0"/>
            </a:endParaRPr>
          </a:p>
          <a:p>
            <a:r>
              <a:rPr lang="en-GB" sz="1200" dirty="0" smtClean="0">
                <a:solidFill>
                  <a:schemeClr val="tx1"/>
                </a:solidFill>
                <a:latin typeface="Comic Sans MS" pitchFamily="66" charset="0"/>
              </a:rPr>
              <a:t>This is the most common form of writing when telling a story, it allows the writer to look at different aspects of the story, not just the view of the protagonist.  </a:t>
            </a:r>
          </a:p>
          <a:p>
            <a:endParaRPr lang="en-GB" sz="1200" dirty="0" smtClean="0">
              <a:solidFill>
                <a:schemeClr val="tx1"/>
              </a:solidFill>
              <a:latin typeface="Comic Sans MS" pitchFamily="66" charset="0"/>
            </a:endParaRPr>
          </a:p>
          <a:p>
            <a:r>
              <a:rPr lang="en-GB" sz="1200" dirty="0" smtClean="0">
                <a:solidFill>
                  <a:schemeClr val="tx1"/>
                </a:solidFill>
                <a:latin typeface="Comic Sans MS" pitchFamily="66" charset="0"/>
              </a:rPr>
              <a:t>You  can look at all angles of the scene in this account. </a:t>
            </a:r>
          </a:p>
        </p:txBody>
      </p:sp>
      <p:pic>
        <p:nvPicPr>
          <p:cNvPr id="12" name="Picture 2" descr="http://images.tutorvista.com/cms/images/38/types-of-narrators.PNG"/>
          <p:cNvPicPr>
            <a:picLocks noChangeAspect="1" noChangeArrowheads="1"/>
          </p:cNvPicPr>
          <p:nvPr/>
        </p:nvPicPr>
        <p:blipFill>
          <a:blip r:embed="rId2" cstate="print"/>
          <a:srcRect l="72778"/>
          <a:stretch>
            <a:fillRect/>
          </a:stretch>
        </p:blipFill>
        <p:spPr bwMode="auto">
          <a:xfrm>
            <a:off x="476672" y="4531525"/>
            <a:ext cx="648072" cy="1296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1700808" y="6588224"/>
            <a:ext cx="4896544" cy="10801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spcBef>
                <a:spcPts val="600"/>
              </a:spcBef>
              <a:spcAft>
                <a:spcPts val="600"/>
              </a:spcAft>
            </a:pPr>
            <a:r>
              <a:rPr lang="en-GB" sz="1200" dirty="0" smtClean="0">
                <a:solidFill>
                  <a:schemeClr val="tx1"/>
                </a:solidFill>
                <a:latin typeface="Comic Sans MS" pitchFamily="66" charset="0"/>
              </a:rPr>
              <a:t>On the next page you are going to write three different perspectives of the same event; one in first, one in second and one in third person. </a:t>
            </a:r>
          </a:p>
          <a:p>
            <a:pPr marL="182563">
              <a:spcBef>
                <a:spcPts val="600"/>
              </a:spcBef>
              <a:spcAft>
                <a:spcPts val="600"/>
              </a:spcAft>
            </a:pPr>
            <a:r>
              <a:rPr lang="en-GB" sz="1200" dirty="0" smtClean="0">
                <a:solidFill>
                  <a:schemeClr val="tx1"/>
                </a:solidFill>
                <a:latin typeface="Comic Sans MS" pitchFamily="66" charset="0"/>
              </a:rPr>
              <a:t>Think about how each one will be different. </a:t>
            </a:r>
          </a:p>
        </p:txBody>
      </p:sp>
      <p:pic>
        <p:nvPicPr>
          <p:cNvPr id="14" name="Picture 13" descr="F:\Images\luggage_tag.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116632" y="6609524"/>
            <a:ext cx="1990062" cy="1130828"/>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rot="21090093">
            <a:off x="420950" y="7002146"/>
            <a:ext cx="1538131" cy="369332"/>
          </a:xfrm>
          <a:prstGeom prst="rect">
            <a:avLst/>
          </a:prstGeom>
          <a:noFill/>
        </p:spPr>
        <p:txBody>
          <a:bodyPr wrap="square" rtlCol="0">
            <a:spAutoFit/>
          </a:bodyPr>
          <a:lstStyle/>
          <a:p>
            <a:r>
              <a:rPr lang="en-GB" b="1" dirty="0" smtClean="0">
                <a:latin typeface="Comic Sans MS" pitchFamily="66" charset="0"/>
              </a:rPr>
              <a:t>Task </a:t>
            </a:r>
            <a:endParaRPr lang="en-GB" b="1" dirty="0">
              <a:latin typeface="Comic Sans MS" pitchFamily="66" charset="0"/>
            </a:endParaRPr>
          </a:p>
        </p:txBody>
      </p:sp>
      <p:grpSp>
        <p:nvGrpSpPr>
          <p:cNvPr id="19" name="Group 18"/>
          <p:cNvGrpSpPr/>
          <p:nvPr/>
        </p:nvGrpSpPr>
        <p:grpSpPr>
          <a:xfrm rot="1728926">
            <a:off x="4718623" y="7603589"/>
            <a:ext cx="1990062" cy="1130828"/>
            <a:chOff x="4511680" y="7819396"/>
            <a:chExt cx="1990062" cy="1130828"/>
          </a:xfrm>
        </p:grpSpPr>
        <p:pic>
          <p:nvPicPr>
            <p:cNvPr id="17" name="Picture 16" descr="F:\Images\luggage_tag.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4511680" y="7819396"/>
              <a:ext cx="1990062" cy="1130828"/>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rot="21090093">
              <a:off x="4815998" y="8212018"/>
              <a:ext cx="1538131" cy="369332"/>
            </a:xfrm>
            <a:prstGeom prst="rect">
              <a:avLst/>
            </a:prstGeom>
            <a:noFill/>
          </p:spPr>
          <p:txBody>
            <a:bodyPr wrap="square" rtlCol="0">
              <a:spAutoFit/>
            </a:bodyPr>
            <a:lstStyle/>
            <a:p>
              <a:r>
                <a:rPr lang="en-GB" b="1" dirty="0" smtClean="0">
                  <a:latin typeface="Comic Sans MS" pitchFamily="66" charset="0"/>
                </a:rPr>
                <a:t>Scenario </a:t>
              </a:r>
              <a:endParaRPr lang="en-GB" b="1" dirty="0">
                <a:latin typeface="Comic Sans MS" pitchFamily="66" charset="0"/>
              </a:endParaRPr>
            </a:p>
          </p:txBody>
        </p:sp>
      </p:grpSp>
      <p:sp>
        <p:nvSpPr>
          <p:cNvPr id="20" name="TextBox 19"/>
          <p:cNvSpPr txBox="1"/>
          <p:nvPr/>
        </p:nvSpPr>
        <p:spPr>
          <a:xfrm>
            <a:off x="1268760" y="7812360"/>
            <a:ext cx="4320480" cy="1169551"/>
          </a:xfrm>
          <a:prstGeom prst="rect">
            <a:avLst/>
          </a:prstGeom>
          <a:noFill/>
        </p:spPr>
        <p:txBody>
          <a:bodyPr wrap="square" rtlCol="0">
            <a:spAutoFit/>
          </a:bodyPr>
          <a:lstStyle/>
          <a:p>
            <a:r>
              <a:rPr lang="en-GB" sz="1400" dirty="0" smtClean="0">
                <a:latin typeface="Comic Sans MS" pitchFamily="66" charset="0"/>
              </a:rPr>
              <a:t>There has been a bank robbery on a busy shopping street in the middle of winter. </a:t>
            </a:r>
          </a:p>
          <a:p>
            <a:endParaRPr lang="en-GB" sz="1400" dirty="0" smtClean="0">
              <a:latin typeface="Comic Sans MS" pitchFamily="66" charset="0"/>
            </a:endParaRPr>
          </a:p>
          <a:p>
            <a:r>
              <a:rPr lang="en-GB" sz="1400" dirty="0" smtClean="0">
                <a:latin typeface="Comic Sans MS" pitchFamily="66" charset="0"/>
              </a:rPr>
              <a:t>Think about which character you will play in each style. </a:t>
            </a:r>
            <a:endParaRPr lang="en-GB" sz="1400" dirty="0">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311730" y="5636354"/>
            <a:ext cx="2232248" cy="576064"/>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latin typeface="Comic Sans MS" pitchFamily="66" charset="0"/>
            </a:endParaRPr>
          </a:p>
        </p:txBody>
      </p:sp>
      <p:graphicFrame>
        <p:nvGraphicFramePr>
          <p:cNvPr id="6" name="Table 5"/>
          <p:cNvGraphicFramePr>
            <a:graphicFrameLocks noGrp="1"/>
          </p:cNvGraphicFramePr>
          <p:nvPr/>
        </p:nvGraphicFramePr>
        <p:xfrm>
          <a:off x="980728" y="1515264"/>
          <a:ext cx="5544616" cy="1112520"/>
        </p:xfrm>
        <a:graphic>
          <a:graphicData uri="http://schemas.openxmlformats.org/drawingml/2006/table">
            <a:tbl>
              <a:tblPr firstRow="1" bandRow="1">
                <a:tableStyleId>{5C22544A-7EE6-4342-B048-85BDC9FD1C3A}</a:tableStyleId>
              </a:tblPr>
              <a:tblGrid>
                <a:gridCol w="5544616"/>
              </a:tblGrid>
              <a:tr h="370840">
                <a:tc>
                  <a:txBody>
                    <a:bodyPr/>
                    <a:lstStyle/>
                    <a:p>
                      <a:endParaRPr lang="en-GB" dirty="0"/>
                    </a:p>
                  </a:txBody>
                  <a:tcPr>
                    <a:lnB w="12700" cap="flat" cmpd="sng" algn="ctr">
                      <a:solidFill>
                        <a:schemeClr val="tx1"/>
                      </a:solidFill>
                      <a:prstDash val="solid"/>
                      <a:round/>
                      <a:headEnd type="none" w="med" len="med"/>
                      <a:tailEnd type="none" w="med" len="med"/>
                    </a:lnB>
                    <a:noFill/>
                  </a:tcPr>
                </a:tc>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2437383" y="107504"/>
            <a:ext cx="1983236" cy="461665"/>
          </a:xfrm>
          <a:prstGeom prst="rect">
            <a:avLst/>
          </a:prstGeom>
          <a:noFill/>
        </p:spPr>
        <p:txBody>
          <a:bodyPr wrap="none" rtlCol="0">
            <a:spAutoFit/>
          </a:bodyPr>
          <a:lstStyle/>
          <a:p>
            <a:pPr algn="ctr"/>
            <a:r>
              <a:rPr lang="en-GB" sz="2400" dirty="0" smtClean="0">
                <a:solidFill>
                  <a:srgbClr val="002060"/>
                </a:solidFill>
                <a:latin typeface="Comic Sans MS" pitchFamily="66" charset="0"/>
              </a:rPr>
              <a:t>Active Voice</a:t>
            </a:r>
            <a:endParaRPr lang="en-GB" sz="2400" dirty="0">
              <a:solidFill>
                <a:srgbClr val="002060"/>
              </a:solidFill>
              <a:latin typeface="Comic Sans MS" pitchFamily="66" charset="0"/>
            </a:endParaRPr>
          </a:p>
        </p:txBody>
      </p:sp>
      <p:pic>
        <p:nvPicPr>
          <p:cNvPr id="64514" name="Picture 2" descr="http://www.staffordshireandstokeontrent.nhs.uk/getimage.aspx.ID-231295.width-45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6672" y="611560"/>
            <a:ext cx="1440160" cy="1440160"/>
          </a:xfrm>
          <a:prstGeom prst="rect">
            <a:avLst/>
          </a:prstGeom>
          <a:noFill/>
        </p:spPr>
      </p:pic>
      <p:sp>
        <p:nvSpPr>
          <p:cNvPr id="8" name="TextBox 7"/>
          <p:cNvSpPr txBox="1"/>
          <p:nvPr/>
        </p:nvSpPr>
        <p:spPr>
          <a:xfrm rot="20867615">
            <a:off x="325597" y="1074453"/>
            <a:ext cx="1626313" cy="523220"/>
          </a:xfrm>
          <a:prstGeom prst="rect">
            <a:avLst/>
          </a:prstGeom>
          <a:noFill/>
        </p:spPr>
        <p:txBody>
          <a:bodyPr wrap="square" rtlCol="0">
            <a:spAutoFit/>
          </a:bodyPr>
          <a:lstStyle/>
          <a:p>
            <a:pPr algn="ctr"/>
            <a:r>
              <a:rPr lang="en-GB" sz="2800" b="1" dirty="0" smtClean="0">
                <a:latin typeface="Comic Sans MS" pitchFamily="66" charset="0"/>
              </a:rPr>
              <a:t>Task</a:t>
            </a:r>
            <a:endParaRPr lang="en-GB" sz="2800" b="1" dirty="0">
              <a:latin typeface="Comic Sans MS" pitchFamily="66" charset="0"/>
            </a:endParaRPr>
          </a:p>
        </p:txBody>
      </p:sp>
      <p:sp>
        <p:nvSpPr>
          <p:cNvPr id="9" name="Rectangle 8"/>
          <p:cNvSpPr/>
          <p:nvPr/>
        </p:nvSpPr>
        <p:spPr>
          <a:xfrm>
            <a:off x="2348880" y="683568"/>
            <a:ext cx="4104456" cy="72008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Write down the definition of active (this will help us understand the meaning of the phrase </a:t>
            </a:r>
            <a:r>
              <a:rPr lang="en-GB" sz="1400" i="1" dirty="0" smtClean="0">
                <a:latin typeface="Comic Sans MS" pitchFamily="66" charset="0"/>
              </a:rPr>
              <a:t>active voice. </a:t>
            </a:r>
            <a:endParaRPr lang="en-GB" sz="1400" dirty="0" smtClean="0">
              <a:latin typeface="Comic Sans MS" pitchFamily="66" charset="0"/>
            </a:endParaRPr>
          </a:p>
        </p:txBody>
      </p:sp>
      <p:sp>
        <p:nvSpPr>
          <p:cNvPr id="10" name="Rounded Rectangular Callout 9"/>
          <p:cNvSpPr/>
          <p:nvPr/>
        </p:nvSpPr>
        <p:spPr>
          <a:xfrm>
            <a:off x="260648" y="2987824"/>
            <a:ext cx="5976664" cy="1368152"/>
          </a:xfrm>
          <a:prstGeom prst="wedgeRoundRectCallout">
            <a:avLst>
              <a:gd name="adj1" fmla="val 58039"/>
              <a:gd name="adj2" fmla="val -39672"/>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dirty="0" smtClean="0">
                <a:solidFill>
                  <a:schemeClr val="tx1"/>
                </a:solidFill>
                <a:latin typeface="Comic Sans MS" pitchFamily="66" charset="0"/>
              </a:rPr>
              <a:t>The active voice is a phrase we use to describe the way in which a sentence is constructed – more metalanguage! </a:t>
            </a:r>
          </a:p>
          <a:p>
            <a:pPr>
              <a:spcAft>
                <a:spcPts val="600"/>
              </a:spcAft>
            </a:pPr>
            <a:r>
              <a:rPr lang="en-GB" sz="1200" dirty="0" smtClean="0">
                <a:solidFill>
                  <a:schemeClr val="tx1"/>
                </a:solidFill>
                <a:latin typeface="Comic Sans MS" pitchFamily="66" charset="0"/>
              </a:rPr>
              <a:t>A sentence has the subject before the verb. The subject directly does the verb.</a:t>
            </a:r>
          </a:p>
          <a:p>
            <a:pPr algn="ctr">
              <a:spcAft>
                <a:spcPts val="600"/>
              </a:spcAft>
            </a:pPr>
            <a:r>
              <a:rPr lang="en-GB" sz="1200" dirty="0" smtClean="0">
                <a:solidFill>
                  <a:schemeClr val="tx1"/>
                </a:solidFill>
                <a:latin typeface="Comic Sans MS" pitchFamily="66" charset="0"/>
              </a:rPr>
              <a:t>See below how we break it down! to help you understand. </a:t>
            </a:r>
          </a:p>
        </p:txBody>
      </p:sp>
      <p:sp>
        <p:nvSpPr>
          <p:cNvPr id="11" name="TextBox 10"/>
          <p:cNvSpPr txBox="1"/>
          <p:nvPr/>
        </p:nvSpPr>
        <p:spPr>
          <a:xfrm>
            <a:off x="370841" y="5652120"/>
            <a:ext cx="6298519" cy="523220"/>
          </a:xfrm>
          <a:prstGeom prst="rect">
            <a:avLst/>
          </a:prstGeom>
          <a:noFill/>
        </p:spPr>
        <p:txBody>
          <a:bodyPr wrap="none" rtlCol="0">
            <a:spAutoFit/>
          </a:bodyPr>
          <a:lstStyle/>
          <a:p>
            <a:pPr algn="ctr"/>
            <a:r>
              <a:rPr lang="en-GB" sz="2800" dirty="0" smtClean="0">
                <a:latin typeface="Comic Sans MS" pitchFamily="66" charset="0"/>
              </a:rPr>
              <a:t>The </a:t>
            </a:r>
            <a:r>
              <a:rPr lang="en-GB" sz="2800" dirty="0" smtClean="0">
                <a:solidFill>
                  <a:srgbClr val="7030A0"/>
                </a:solidFill>
                <a:latin typeface="Comic Sans MS" pitchFamily="66" charset="0"/>
              </a:rPr>
              <a:t>prince</a:t>
            </a:r>
            <a:r>
              <a:rPr lang="en-GB" sz="2800" dirty="0" smtClean="0">
                <a:latin typeface="Comic Sans MS" pitchFamily="66" charset="0"/>
              </a:rPr>
              <a:t> was admiring the sunset. </a:t>
            </a:r>
            <a:endParaRPr lang="en-GB" sz="2800" dirty="0">
              <a:latin typeface="Comic Sans MS" pitchFamily="66" charset="0"/>
            </a:endParaRPr>
          </a:p>
        </p:txBody>
      </p:sp>
      <p:cxnSp>
        <p:nvCxnSpPr>
          <p:cNvPr id="13" name="Straight Arrow Connector 12"/>
          <p:cNvCxnSpPr/>
          <p:nvPr/>
        </p:nvCxnSpPr>
        <p:spPr>
          <a:xfrm>
            <a:off x="927812" y="5004048"/>
            <a:ext cx="576064" cy="720080"/>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3757" y="4572000"/>
            <a:ext cx="2160240" cy="461665"/>
          </a:xfrm>
          <a:prstGeom prst="rect">
            <a:avLst/>
          </a:prstGeom>
          <a:noFill/>
        </p:spPr>
        <p:txBody>
          <a:bodyPr wrap="square" rtlCol="0">
            <a:spAutoFit/>
          </a:bodyPr>
          <a:lstStyle/>
          <a:p>
            <a:r>
              <a:rPr lang="en-GB" sz="1200" dirty="0" smtClean="0">
                <a:solidFill>
                  <a:srgbClr val="7030A0"/>
                </a:solidFill>
                <a:latin typeface="Comic Sans MS" pitchFamily="66" charset="0"/>
              </a:rPr>
              <a:t>The subject/noun is before the verb. </a:t>
            </a:r>
            <a:endParaRPr lang="en-GB" sz="1200" dirty="0">
              <a:solidFill>
                <a:srgbClr val="7030A0"/>
              </a:solidFill>
              <a:latin typeface="Comic Sans MS" pitchFamily="66" charset="0"/>
            </a:endParaRPr>
          </a:p>
        </p:txBody>
      </p:sp>
      <p:cxnSp>
        <p:nvCxnSpPr>
          <p:cNvPr id="16" name="Straight Arrow Connector 15"/>
          <p:cNvCxnSpPr>
            <a:endCxn id="11" idx="0"/>
          </p:cNvCxnSpPr>
          <p:nvPr/>
        </p:nvCxnSpPr>
        <p:spPr>
          <a:xfrm flipH="1">
            <a:off x="3520101" y="4932040"/>
            <a:ext cx="576063" cy="720080"/>
          </a:xfrm>
          <a:prstGeom prst="straightConnector1">
            <a:avLst/>
          </a:prstGeom>
          <a:ln w="38100">
            <a:solidFill>
              <a:srgbClr val="D600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96164" y="4572000"/>
            <a:ext cx="2376264" cy="830997"/>
          </a:xfrm>
          <a:prstGeom prst="rect">
            <a:avLst/>
          </a:prstGeom>
          <a:noFill/>
        </p:spPr>
        <p:txBody>
          <a:bodyPr wrap="square" rtlCol="0">
            <a:spAutoFit/>
          </a:bodyPr>
          <a:lstStyle/>
          <a:p>
            <a:r>
              <a:rPr lang="en-GB" sz="1200" dirty="0" smtClean="0">
                <a:solidFill>
                  <a:srgbClr val="D60093"/>
                </a:solidFill>
                <a:latin typeface="Comic Sans MS" pitchFamily="66" charset="0"/>
              </a:rPr>
              <a:t>The verb  </a:t>
            </a:r>
            <a:r>
              <a:rPr lang="en-GB" sz="1200" i="1" dirty="0" smtClean="0">
                <a:solidFill>
                  <a:srgbClr val="D60093"/>
                </a:solidFill>
                <a:latin typeface="Comic Sans MS" pitchFamily="66" charset="0"/>
              </a:rPr>
              <a:t>admiring</a:t>
            </a:r>
            <a:r>
              <a:rPr lang="en-GB" sz="1200" dirty="0" smtClean="0">
                <a:solidFill>
                  <a:srgbClr val="D60093"/>
                </a:solidFill>
                <a:latin typeface="Comic Sans MS" pitchFamily="66" charset="0"/>
              </a:rPr>
              <a:t> comes after the subject but notice that </a:t>
            </a:r>
            <a:r>
              <a:rPr lang="en-GB" sz="1200" i="1" dirty="0" smtClean="0">
                <a:solidFill>
                  <a:srgbClr val="D60093"/>
                </a:solidFill>
                <a:latin typeface="Comic Sans MS" pitchFamily="66" charset="0"/>
              </a:rPr>
              <a:t>was</a:t>
            </a:r>
            <a:r>
              <a:rPr lang="en-GB" sz="1200" dirty="0" smtClean="0">
                <a:solidFill>
                  <a:srgbClr val="D60093"/>
                </a:solidFill>
                <a:latin typeface="Comic Sans MS" pitchFamily="66" charset="0"/>
              </a:rPr>
              <a:t>  is also highlighted here. </a:t>
            </a:r>
            <a:endParaRPr lang="en-GB" sz="1200" dirty="0">
              <a:solidFill>
                <a:srgbClr val="D60093"/>
              </a:solidFill>
              <a:latin typeface="Comic Sans MS" pitchFamily="66" charset="0"/>
            </a:endParaRPr>
          </a:p>
        </p:txBody>
      </p:sp>
      <p:cxnSp>
        <p:nvCxnSpPr>
          <p:cNvPr id="20" name="Straight Arrow Connector 19"/>
          <p:cNvCxnSpPr>
            <a:stCxn id="15" idx="2"/>
          </p:cNvCxnSpPr>
          <p:nvPr/>
        </p:nvCxnSpPr>
        <p:spPr>
          <a:xfrm>
            <a:off x="3427854" y="6212418"/>
            <a:ext cx="1146" cy="1023878"/>
          </a:xfrm>
          <a:prstGeom prst="straightConnector1">
            <a:avLst/>
          </a:prstGeom>
          <a:ln w="38100">
            <a:solidFill>
              <a:srgbClr val="D600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84784" y="7308304"/>
            <a:ext cx="3960440" cy="1169551"/>
          </a:xfrm>
          <a:prstGeom prst="rect">
            <a:avLst/>
          </a:prstGeom>
          <a:noFill/>
        </p:spPr>
        <p:txBody>
          <a:bodyPr wrap="square" rtlCol="0">
            <a:spAutoFit/>
          </a:bodyPr>
          <a:lstStyle/>
          <a:p>
            <a:r>
              <a:rPr lang="en-GB" sz="1400" dirty="0" smtClean="0">
                <a:solidFill>
                  <a:srgbClr val="D60093"/>
                </a:solidFill>
                <a:latin typeface="Comic Sans MS" pitchFamily="66" charset="0"/>
              </a:rPr>
              <a:t>By using </a:t>
            </a:r>
            <a:r>
              <a:rPr lang="en-GB" sz="1400" i="1" dirty="0" smtClean="0">
                <a:solidFill>
                  <a:srgbClr val="D60093"/>
                </a:solidFill>
                <a:latin typeface="Comic Sans MS" pitchFamily="66" charset="0"/>
              </a:rPr>
              <a:t>was</a:t>
            </a:r>
            <a:r>
              <a:rPr lang="en-GB" sz="1400" dirty="0" smtClean="0">
                <a:solidFill>
                  <a:srgbClr val="D60093"/>
                </a:solidFill>
                <a:latin typeface="Comic Sans MS" pitchFamily="66" charset="0"/>
              </a:rPr>
              <a:t> in conjunction with the verb and having the verb come after the noun, we know that the sentence is </a:t>
            </a:r>
            <a:r>
              <a:rPr lang="en-GB" sz="1400" u="sng" dirty="0" smtClean="0">
                <a:solidFill>
                  <a:srgbClr val="D60093"/>
                </a:solidFill>
                <a:latin typeface="Comic Sans MS" pitchFamily="66" charset="0"/>
              </a:rPr>
              <a:t>actively</a:t>
            </a:r>
            <a:r>
              <a:rPr lang="en-GB" sz="1400" dirty="0" smtClean="0">
                <a:solidFill>
                  <a:srgbClr val="D60093"/>
                </a:solidFill>
                <a:latin typeface="Comic Sans MS" pitchFamily="66" charset="0"/>
              </a:rPr>
              <a:t> happening – this is active voice – the verb is currently ongoing.  </a:t>
            </a:r>
            <a:endParaRPr lang="en-GB" sz="1400" dirty="0">
              <a:solidFill>
                <a:srgbClr val="D60093"/>
              </a:solidFill>
              <a:latin typeface="Comic Sans MS" pitchFamily="66"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908720" y="1331640"/>
          <a:ext cx="5544616" cy="1112520"/>
        </p:xfrm>
        <a:graphic>
          <a:graphicData uri="http://schemas.openxmlformats.org/drawingml/2006/table">
            <a:tbl>
              <a:tblPr firstRow="1" bandRow="1">
                <a:tableStyleId>{5C22544A-7EE6-4342-B048-85BDC9FD1C3A}</a:tableStyleId>
              </a:tblPr>
              <a:tblGrid>
                <a:gridCol w="5544616"/>
              </a:tblGrid>
              <a:tr h="370840">
                <a:tc>
                  <a:txBody>
                    <a:bodyPr/>
                    <a:lstStyle/>
                    <a:p>
                      <a:endParaRPr lang="en-GB" dirty="0"/>
                    </a:p>
                  </a:txBody>
                  <a:tcPr>
                    <a:lnB w="12700" cap="flat" cmpd="sng" algn="ctr">
                      <a:solidFill>
                        <a:schemeClr val="tx1"/>
                      </a:solidFill>
                      <a:prstDash val="solid"/>
                      <a:round/>
                      <a:headEnd type="none" w="med" len="med"/>
                      <a:tailEnd type="none" w="med" len="med"/>
                    </a:lnB>
                    <a:noFill/>
                  </a:tcPr>
                </a:tc>
              </a:tr>
              <a:tr h="370840">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2393300" y="107504"/>
            <a:ext cx="2071401" cy="461665"/>
          </a:xfrm>
          <a:prstGeom prst="rect">
            <a:avLst/>
          </a:prstGeom>
          <a:noFill/>
        </p:spPr>
        <p:txBody>
          <a:bodyPr wrap="none" rtlCol="0">
            <a:spAutoFit/>
          </a:bodyPr>
          <a:lstStyle/>
          <a:p>
            <a:pPr algn="ctr"/>
            <a:r>
              <a:rPr lang="en-GB" sz="2400" dirty="0" smtClean="0">
                <a:solidFill>
                  <a:srgbClr val="002060"/>
                </a:solidFill>
                <a:latin typeface="Comic Sans MS" pitchFamily="66" charset="0"/>
              </a:rPr>
              <a:t>Passive Voice</a:t>
            </a:r>
            <a:endParaRPr lang="en-GB" sz="2400" dirty="0">
              <a:solidFill>
                <a:srgbClr val="002060"/>
              </a:solidFill>
              <a:latin typeface="Comic Sans MS" pitchFamily="66" charset="0"/>
            </a:endParaRPr>
          </a:p>
        </p:txBody>
      </p:sp>
      <p:pic>
        <p:nvPicPr>
          <p:cNvPr id="12" name="Picture 2" descr="G:\Images\pencil_speach_bubble.jpg"/>
          <p:cNvPicPr>
            <a:picLocks noChangeAspect="1" noChangeArrowheads="1"/>
          </p:cNvPicPr>
          <p:nvPr/>
        </p:nvPicPr>
        <p:blipFill>
          <a:blip r:embed="rId2" cstate="print">
            <a:clrChange>
              <a:clrFrom>
                <a:srgbClr val="FFFFFE"/>
              </a:clrFrom>
              <a:clrTo>
                <a:srgbClr val="FFFFFE">
                  <a:alpha val="0"/>
                </a:srgbClr>
              </a:clrTo>
            </a:clrChange>
          </a:blip>
          <a:srcRect/>
          <a:stretch>
            <a:fillRect/>
          </a:stretch>
        </p:blipFill>
        <p:spPr bwMode="auto">
          <a:xfrm>
            <a:off x="260648" y="539552"/>
            <a:ext cx="1872208" cy="1281803"/>
          </a:xfrm>
          <a:prstGeom prst="rect">
            <a:avLst/>
          </a:prstGeom>
          <a:noFill/>
        </p:spPr>
      </p:pic>
      <p:sp>
        <p:nvSpPr>
          <p:cNvPr id="13" name="TextBox 12"/>
          <p:cNvSpPr txBox="1"/>
          <p:nvPr/>
        </p:nvSpPr>
        <p:spPr>
          <a:xfrm rot="20867615">
            <a:off x="253589" y="849583"/>
            <a:ext cx="1626313" cy="523220"/>
          </a:xfrm>
          <a:prstGeom prst="rect">
            <a:avLst/>
          </a:prstGeom>
          <a:noFill/>
        </p:spPr>
        <p:txBody>
          <a:bodyPr wrap="square" rtlCol="0">
            <a:spAutoFit/>
          </a:bodyPr>
          <a:lstStyle/>
          <a:p>
            <a:pPr algn="ctr"/>
            <a:r>
              <a:rPr lang="en-GB" sz="2800" b="1" dirty="0" smtClean="0">
                <a:solidFill>
                  <a:schemeClr val="bg1"/>
                </a:solidFill>
                <a:latin typeface="Comic Sans MS" pitchFamily="66" charset="0"/>
              </a:rPr>
              <a:t>Task</a:t>
            </a:r>
            <a:endParaRPr lang="en-GB" sz="2800" b="1" dirty="0">
              <a:solidFill>
                <a:schemeClr val="bg1"/>
              </a:solidFill>
              <a:latin typeface="Comic Sans MS" pitchFamily="66" charset="0"/>
            </a:endParaRPr>
          </a:p>
        </p:txBody>
      </p:sp>
      <p:sp>
        <p:nvSpPr>
          <p:cNvPr id="6" name="Rectangle 5"/>
          <p:cNvSpPr/>
          <p:nvPr/>
        </p:nvSpPr>
        <p:spPr>
          <a:xfrm>
            <a:off x="2348880" y="683568"/>
            <a:ext cx="4104456" cy="72008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Write down the definition of passive (this will help us understand the meaning of the phrase </a:t>
            </a:r>
            <a:r>
              <a:rPr lang="en-GB" sz="1400" i="1" dirty="0" smtClean="0">
                <a:latin typeface="Comic Sans MS" pitchFamily="66" charset="0"/>
              </a:rPr>
              <a:t>passive voice. </a:t>
            </a:r>
            <a:endParaRPr lang="en-GB" sz="1400" dirty="0" smtClean="0">
              <a:latin typeface="Comic Sans MS" pitchFamily="66" charset="0"/>
            </a:endParaRPr>
          </a:p>
        </p:txBody>
      </p:sp>
      <p:pic>
        <p:nvPicPr>
          <p:cNvPr id="15362" name="Picture 2" descr="http://moreintelligentlife.com/sites/default/files/legacy/Baby.jpg"/>
          <p:cNvPicPr>
            <a:picLocks noChangeAspect="1" noChangeArrowheads="1"/>
          </p:cNvPicPr>
          <p:nvPr/>
        </p:nvPicPr>
        <p:blipFill>
          <a:blip r:embed="rId3" cstate="print"/>
          <a:srcRect/>
          <a:stretch>
            <a:fillRect/>
          </a:stretch>
        </p:blipFill>
        <p:spPr bwMode="auto">
          <a:xfrm>
            <a:off x="260648" y="2627784"/>
            <a:ext cx="936104" cy="697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ounded Rectangular Callout 16"/>
          <p:cNvSpPr/>
          <p:nvPr/>
        </p:nvSpPr>
        <p:spPr>
          <a:xfrm>
            <a:off x="1628800" y="2627784"/>
            <a:ext cx="4392488" cy="576064"/>
          </a:xfrm>
          <a:prstGeom prst="wedgeRoundRectCallout">
            <a:avLst>
              <a:gd name="adj1" fmla="val -66219"/>
              <a:gd name="adj2" fmla="val 16721"/>
              <a:gd name="adj3" fmla="val 16667"/>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itchFamily="66" charset="0"/>
              </a:rPr>
              <a:t>So, how do we make this into the passive voice? </a:t>
            </a:r>
          </a:p>
        </p:txBody>
      </p:sp>
      <p:sp>
        <p:nvSpPr>
          <p:cNvPr id="18" name="Rounded Rectangular Callout 17"/>
          <p:cNvSpPr/>
          <p:nvPr/>
        </p:nvSpPr>
        <p:spPr>
          <a:xfrm>
            <a:off x="260648" y="3419872"/>
            <a:ext cx="5976664" cy="1224136"/>
          </a:xfrm>
          <a:prstGeom prst="wedgeRoundRectCallout">
            <a:avLst>
              <a:gd name="adj1" fmla="val 58039"/>
              <a:gd name="adj2" fmla="val -39672"/>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dirty="0" smtClean="0">
                <a:solidFill>
                  <a:schemeClr val="tx1"/>
                </a:solidFill>
                <a:latin typeface="Comic Sans MS" pitchFamily="66" charset="0"/>
              </a:rPr>
              <a:t>The subject  has no impact on the verb, it is having something done to it. </a:t>
            </a:r>
          </a:p>
          <a:p>
            <a:pPr>
              <a:spcAft>
                <a:spcPts val="600"/>
              </a:spcAft>
            </a:pPr>
            <a:endParaRPr lang="en-GB" sz="1200" dirty="0" smtClean="0">
              <a:solidFill>
                <a:schemeClr val="tx1"/>
              </a:solidFill>
              <a:latin typeface="Comic Sans MS" pitchFamily="66" charset="0"/>
            </a:endParaRPr>
          </a:p>
          <a:p>
            <a:pPr algn="ctr">
              <a:spcAft>
                <a:spcPts val="600"/>
              </a:spcAft>
            </a:pPr>
            <a:r>
              <a:rPr lang="en-GB" sz="1200" dirty="0" smtClean="0">
                <a:solidFill>
                  <a:schemeClr val="tx1"/>
                </a:solidFill>
                <a:latin typeface="Comic Sans MS" pitchFamily="66" charset="0"/>
              </a:rPr>
              <a:t>See below how we break it down! to help you understand. </a:t>
            </a:r>
          </a:p>
        </p:txBody>
      </p:sp>
      <p:sp>
        <p:nvSpPr>
          <p:cNvPr id="19" name="Rectangle 18"/>
          <p:cNvSpPr/>
          <p:nvPr/>
        </p:nvSpPr>
        <p:spPr>
          <a:xfrm>
            <a:off x="1916832" y="5796136"/>
            <a:ext cx="2664296" cy="576064"/>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latin typeface="Comic Sans MS" pitchFamily="66" charset="0"/>
            </a:endParaRPr>
          </a:p>
        </p:txBody>
      </p:sp>
      <p:sp>
        <p:nvSpPr>
          <p:cNvPr id="20" name="TextBox 19"/>
          <p:cNvSpPr txBox="1"/>
          <p:nvPr/>
        </p:nvSpPr>
        <p:spPr>
          <a:xfrm>
            <a:off x="198522" y="5850721"/>
            <a:ext cx="6643164" cy="461665"/>
          </a:xfrm>
          <a:prstGeom prst="rect">
            <a:avLst/>
          </a:prstGeom>
          <a:noFill/>
        </p:spPr>
        <p:txBody>
          <a:bodyPr wrap="none" rtlCol="0">
            <a:spAutoFit/>
          </a:bodyPr>
          <a:lstStyle/>
          <a:p>
            <a:pPr algn="ctr"/>
            <a:r>
              <a:rPr lang="en-GB" sz="2400" dirty="0" smtClean="0">
                <a:latin typeface="Comic Sans MS" pitchFamily="66" charset="0"/>
              </a:rPr>
              <a:t>The </a:t>
            </a:r>
            <a:r>
              <a:rPr lang="en-GB" sz="2400" dirty="0" smtClean="0">
                <a:solidFill>
                  <a:srgbClr val="7030A0"/>
                </a:solidFill>
                <a:latin typeface="Comic Sans MS" pitchFamily="66" charset="0"/>
              </a:rPr>
              <a:t>sunset </a:t>
            </a:r>
            <a:r>
              <a:rPr lang="en-GB" sz="2400" dirty="0" smtClean="0">
                <a:latin typeface="Comic Sans MS" pitchFamily="66" charset="0"/>
              </a:rPr>
              <a:t>was being admired by the </a:t>
            </a:r>
            <a:r>
              <a:rPr lang="en-GB" sz="2400" dirty="0" smtClean="0">
                <a:solidFill>
                  <a:srgbClr val="7030A0"/>
                </a:solidFill>
                <a:latin typeface="Comic Sans MS" pitchFamily="66" charset="0"/>
              </a:rPr>
              <a:t>prince</a:t>
            </a:r>
            <a:r>
              <a:rPr lang="en-GB" sz="2400" dirty="0" smtClean="0">
                <a:latin typeface="Comic Sans MS" pitchFamily="66" charset="0"/>
              </a:rPr>
              <a:t>. </a:t>
            </a:r>
            <a:endParaRPr lang="en-GB" sz="2400" dirty="0">
              <a:latin typeface="Comic Sans MS" pitchFamily="66" charset="0"/>
            </a:endParaRPr>
          </a:p>
        </p:txBody>
      </p:sp>
      <p:cxnSp>
        <p:nvCxnSpPr>
          <p:cNvPr id="21" name="Straight Arrow Connector 20"/>
          <p:cNvCxnSpPr/>
          <p:nvPr/>
        </p:nvCxnSpPr>
        <p:spPr>
          <a:xfrm>
            <a:off x="927812" y="5202649"/>
            <a:ext cx="576064" cy="720080"/>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3757" y="4770601"/>
            <a:ext cx="2160240" cy="461665"/>
          </a:xfrm>
          <a:prstGeom prst="rect">
            <a:avLst/>
          </a:prstGeom>
          <a:noFill/>
        </p:spPr>
        <p:txBody>
          <a:bodyPr wrap="square" rtlCol="0">
            <a:spAutoFit/>
          </a:bodyPr>
          <a:lstStyle/>
          <a:p>
            <a:r>
              <a:rPr lang="en-GB" sz="1200" dirty="0" smtClean="0">
                <a:solidFill>
                  <a:srgbClr val="7030A0"/>
                </a:solidFill>
                <a:latin typeface="Comic Sans MS" pitchFamily="66" charset="0"/>
              </a:rPr>
              <a:t>The subject/noun is not doing anything. </a:t>
            </a:r>
            <a:endParaRPr lang="en-GB" sz="1200" dirty="0">
              <a:solidFill>
                <a:srgbClr val="7030A0"/>
              </a:solidFill>
              <a:latin typeface="Comic Sans MS" pitchFamily="66" charset="0"/>
            </a:endParaRPr>
          </a:p>
        </p:txBody>
      </p:sp>
      <p:cxnSp>
        <p:nvCxnSpPr>
          <p:cNvPr id="23" name="Straight Arrow Connector 22"/>
          <p:cNvCxnSpPr>
            <a:stCxn id="24" idx="1"/>
            <a:endCxn id="19" idx="0"/>
          </p:cNvCxnSpPr>
          <p:nvPr/>
        </p:nvCxnSpPr>
        <p:spPr>
          <a:xfrm flipH="1">
            <a:off x="3248980" y="5186100"/>
            <a:ext cx="847184" cy="610036"/>
          </a:xfrm>
          <a:prstGeom prst="straightConnector1">
            <a:avLst/>
          </a:prstGeom>
          <a:ln w="38100">
            <a:solidFill>
              <a:srgbClr val="D600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96164" y="4770601"/>
            <a:ext cx="2376264" cy="830997"/>
          </a:xfrm>
          <a:prstGeom prst="rect">
            <a:avLst/>
          </a:prstGeom>
          <a:noFill/>
        </p:spPr>
        <p:txBody>
          <a:bodyPr wrap="square" rtlCol="0">
            <a:spAutoFit/>
          </a:bodyPr>
          <a:lstStyle/>
          <a:p>
            <a:r>
              <a:rPr lang="en-GB" sz="1200" dirty="0" smtClean="0">
                <a:solidFill>
                  <a:srgbClr val="D60093"/>
                </a:solidFill>
                <a:latin typeface="Comic Sans MS" pitchFamily="66" charset="0"/>
              </a:rPr>
              <a:t>The verb  </a:t>
            </a:r>
            <a:r>
              <a:rPr lang="en-GB" sz="1200" i="1" dirty="0" smtClean="0">
                <a:solidFill>
                  <a:srgbClr val="D60093"/>
                </a:solidFill>
                <a:latin typeface="Comic Sans MS" pitchFamily="66" charset="0"/>
              </a:rPr>
              <a:t>admired </a:t>
            </a:r>
            <a:r>
              <a:rPr lang="en-GB" sz="1200" dirty="0" smtClean="0">
                <a:solidFill>
                  <a:srgbClr val="D60093"/>
                </a:solidFill>
                <a:latin typeface="Comic Sans MS" pitchFamily="66" charset="0"/>
              </a:rPr>
              <a:t>comes after the subject but notice that </a:t>
            </a:r>
            <a:r>
              <a:rPr lang="en-GB" sz="1200" i="1" dirty="0" smtClean="0">
                <a:solidFill>
                  <a:srgbClr val="D60093"/>
                </a:solidFill>
                <a:latin typeface="Comic Sans MS" pitchFamily="66" charset="0"/>
              </a:rPr>
              <a:t>was being</a:t>
            </a:r>
            <a:r>
              <a:rPr lang="en-GB" sz="1200" dirty="0" smtClean="0">
                <a:solidFill>
                  <a:srgbClr val="D60093"/>
                </a:solidFill>
                <a:latin typeface="Comic Sans MS" pitchFamily="66" charset="0"/>
              </a:rPr>
              <a:t>  is also highlighted here. </a:t>
            </a:r>
            <a:endParaRPr lang="en-GB" sz="1200" dirty="0">
              <a:solidFill>
                <a:srgbClr val="D60093"/>
              </a:solidFill>
              <a:latin typeface="Comic Sans MS" pitchFamily="66" charset="0"/>
            </a:endParaRPr>
          </a:p>
        </p:txBody>
      </p:sp>
      <p:cxnSp>
        <p:nvCxnSpPr>
          <p:cNvPr id="25" name="Straight Arrow Connector 24"/>
          <p:cNvCxnSpPr>
            <a:stCxn id="19" idx="2"/>
            <a:endCxn id="26" idx="0"/>
          </p:cNvCxnSpPr>
          <p:nvPr/>
        </p:nvCxnSpPr>
        <p:spPr>
          <a:xfrm>
            <a:off x="3248980" y="6372200"/>
            <a:ext cx="0" cy="1350149"/>
          </a:xfrm>
          <a:prstGeom prst="straightConnector1">
            <a:avLst/>
          </a:prstGeom>
          <a:ln w="38100">
            <a:solidFill>
              <a:srgbClr val="D600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68760" y="7722349"/>
            <a:ext cx="3960440" cy="954107"/>
          </a:xfrm>
          <a:prstGeom prst="rect">
            <a:avLst/>
          </a:prstGeom>
          <a:noFill/>
        </p:spPr>
        <p:txBody>
          <a:bodyPr wrap="square" rtlCol="0">
            <a:spAutoFit/>
          </a:bodyPr>
          <a:lstStyle/>
          <a:p>
            <a:r>
              <a:rPr lang="en-GB" sz="1400" dirty="0" smtClean="0">
                <a:solidFill>
                  <a:srgbClr val="D60093"/>
                </a:solidFill>
                <a:latin typeface="Comic Sans MS" pitchFamily="66" charset="0"/>
              </a:rPr>
              <a:t>By using </a:t>
            </a:r>
            <a:r>
              <a:rPr lang="en-GB" sz="1400" i="1" dirty="0" smtClean="0">
                <a:solidFill>
                  <a:srgbClr val="D60093"/>
                </a:solidFill>
                <a:latin typeface="Comic Sans MS" pitchFamily="66" charset="0"/>
              </a:rPr>
              <a:t>was being</a:t>
            </a:r>
            <a:r>
              <a:rPr lang="en-GB" sz="1400" dirty="0" smtClean="0">
                <a:solidFill>
                  <a:srgbClr val="D60093"/>
                </a:solidFill>
                <a:latin typeface="Comic Sans MS" pitchFamily="66" charset="0"/>
              </a:rPr>
              <a:t> in conjunction with the verb we know that the main  subject of the sentence is passive and not doing anything. The verb is still ongoing.  </a:t>
            </a:r>
            <a:endParaRPr lang="en-GB" sz="1400" dirty="0">
              <a:solidFill>
                <a:srgbClr val="D60093"/>
              </a:solidFill>
              <a:latin typeface="Comic Sans MS" pitchFamily="66" charset="0"/>
            </a:endParaRPr>
          </a:p>
        </p:txBody>
      </p:sp>
      <p:cxnSp>
        <p:nvCxnSpPr>
          <p:cNvPr id="32" name="Straight Arrow Connector 31"/>
          <p:cNvCxnSpPr>
            <a:stCxn id="33" idx="0"/>
          </p:cNvCxnSpPr>
          <p:nvPr/>
        </p:nvCxnSpPr>
        <p:spPr>
          <a:xfrm flipV="1">
            <a:off x="5337212" y="6300192"/>
            <a:ext cx="612068" cy="720080"/>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077072" y="7020272"/>
            <a:ext cx="2520280" cy="461665"/>
          </a:xfrm>
          <a:prstGeom prst="rect">
            <a:avLst/>
          </a:prstGeom>
          <a:noFill/>
        </p:spPr>
        <p:txBody>
          <a:bodyPr wrap="square" rtlCol="0">
            <a:spAutoFit/>
          </a:bodyPr>
          <a:lstStyle/>
          <a:p>
            <a:r>
              <a:rPr lang="en-GB" sz="1200" dirty="0" smtClean="0">
                <a:solidFill>
                  <a:srgbClr val="7030A0"/>
                </a:solidFill>
                <a:latin typeface="Comic Sans MS" pitchFamily="66" charset="0"/>
              </a:rPr>
              <a:t>The other noun in the sentence has moved to the end. </a:t>
            </a:r>
            <a:endParaRPr lang="en-GB" sz="1200"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mages\purple_Lined_speach_bubble.jpg"/>
          <p:cNvPicPr>
            <a:picLocks noChangeAspect="1" noChangeArrowheads="1"/>
          </p:cNvPicPr>
          <p:nvPr/>
        </p:nvPicPr>
        <p:blipFill>
          <a:blip r:embed="rId2" cstate="print"/>
          <a:srcRect/>
          <a:stretch>
            <a:fillRect/>
          </a:stretch>
        </p:blipFill>
        <p:spPr bwMode="auto">
          <a:xfrm>
            <a:off x="382352" y="115775"/>
            <a:ext cx="6093296" cy="855825"/>
          </a:xfrm>
          <a:prstGeom prst="rect">
            <a:avLst/>
          </a:prstGeom>
          <a:noFill/>
        </p:spPr>
      </p:pic>
      <p:sp>
        <p:nvSpPr>
          <p:cNvPr id="5" name="TextBox 4"/>
          <p:cNvSpPr txBox="1"/>
          <p:nvPr/>
        </p:nvSpPr>
        <p:spPr>
          <a:xfrm>
            <a:off x="1233306" y="251520"/>
            <a:ext cx="4499950" cy="461665"/>
          </a:xfrm>
          <a:prstGeom prst="rect">
            <a:avLst/>
          </a:prstGeom>
          <a:noFill/>
        </p:spPr>
        <p:txBody>
          <a:bodyPr wrap="none" rtlCol="0">
            <a:spAutoFit/>
          </a:bodyPr>
          <a:lstStyle/>
          <a:p>
            <a:r>
              <a:rPr lang="en-GB" sz="2400" dirty="0" smtClean="0">
                <a:latin typeface="Comic Sans MS" pitchFamily="66" charset="0"/>
              </a:rPr>
              <a:t>Task: active or passive voice? </a:t>
            </a:r>
            <a:endParaRPr lang="en-GB" sz="2400" dirty="0">
              <a:latin typeface="Comic Sans MS" pitchFamily="66" charset="0"/>
            </a:endParaRPr>
          </a:p>
        </p:txBody>
      </p:sp>
      <p:sp>
        <p:nvSpPr>
          <p:cNvPr id="6" name="TextBox 5"/>
          <p:cNvSpPr txBox="1"/>
          <p:nvPr/>
        </p:nvSpPr>
        <p:spPr>
          <a:xfrm>
            <a:off x="274340" y="1115616"/>
            <a:ext cx="6309320" cy="1169551"/>
          </a:xfrm>
          <a:prstGeom prst="rect">
            <a:avLst/>
          </a:prstGeom>
          <a:solidFill>
            <a:schemeClr val="accent5">
              <a:lumMod val="20000"/>
              <a:lumOff val="80000"/>
            </a:schemeClr>
          </a:solidFill>
          <a:ln>
            <a:solidFill>
              <a:schemeClr val="tx1"/>
            </a:solidFill>
          </a:ln>
        </p:spPr>
        <p:txBody>
          <a:bodyPr wrap="square" rtlCol="0">
            <a:spAutoFit/>
          </a:bodyPr>
          <a:lstStyle/>
          <a:p>
            <a:r>
              <a:rPr lang="en-GB" sz="1400" dirty="0" smtClean="0">
                <a:latin typeface="Comic Sans MS" pitchFamily="66" charset="0"/>
              </a:rPr>
              <a:t>Below you need to  complete the following steps: </a:t>
            </a:r>
          </a:p>
          <a:p>
            <a:pPr marL="342900" indent="-342900">
              <a:buFont typeface="+mj-lt"/>
              <a:buAutoNum type="arabicPeriod"/>
            </a:pPr>
            <a:r>
              <a:rPr lang="en-GB" sz="1400" dirty="0" smtClean="0">
                <a:latin typeface="Comic Sans MS" pitchFamily="66" charset="0"/>
              </a:rPr>
              <a:t>Highlight the main subject </a:t>
            </a:r>
          </a:p>
          <a:p>
            <a:pPr marL="342900" indent="-342900">
              <a:buFont typeface="+mj-lt"/>
              <a:buAutoNum type="arabicPeriod"/>
            </a:pPr>
            <a:r>
              <a:rPr lang="en-GB" sz="1400" dirty="0" smtClean="0">
                <a:latin typeface="Comic Sans MS" pitchFamily="66" charset="0"/>
              </a:rPr>
              <a:t>Highlight the verb </a:t>
            </a:r>
          </a:p>
          <a:p>
            <a:pPr marL="342900" indent="-342900">
              <a:buFont typeface="+mj-lt"/>
              <a:buAutoNum type="arabicPeriod"/>
            </a:pPr>
            <a:r>
              <a:rPr lang="en-GB" sz="1400" dirty="0" smtClean="0">
                <a:latin typeface="Comic Sans MS" pitchFamily="66" charset="0"/>
              </a:rPr>
              <a:t>Indicate at the end if this is (A) active voice  or (P) passive voice</a:t>
            </a:r>
          </a:p>
          <a:p>
            <a:pPr marL="342900" indent="-342900">
              <a:buFont typeface="+mj-lt"/>
              <a:buAutoNum type="arabicPeriod"/>
            </a:pPr>
            <a:r>
              <a:rPr lang="en-GB" sz="1400" dirty="0" smtClean="0">
                <a:latin typeface="Comic Sans MS" pitchFamily="66" charset="0"/>
              </a:rPr>
              <a:t>Re-write the sentence to transform it into the opposite voice </a:t>
            </a:r>
            <a:endParaRPr lang="en-GB" sz="1400" dirty="0">
              <a:latin typeface="Comic Sans MS" pitchFamily="66" charset="0"/>
            </a:endParaRPr>
          </a:p>
        </p:txBody>
      </p:sp>
      <p:sp>
        <p:nvSpPr>
          <p:cNvPr id="7" name="Rectangle 6"/>
          <p:cNvSpPr/>
          <p:nvPr/>
        </p:nvSpPr>
        <p:spPr>
          <a:xfrm>
            <a:off x="1571103" y="2483768"/>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latin typeface="Comic Sans MS" pitchFamily="66" charset="0"/>
            </a:endParaRPr>
          </a:p>
        </p:txBody>
      </p:sp>
      <p:sp>
        <p:nvSpPr>
          <p:cNvPr id="8" name="TextBox 7"/>
          <p:cNvSpPr txBox="1"/>
          <p:nvPr/>
        </p:nvSpPr>
        <p:spPr>
          <a:xfrm>
            <a:off x="2075159" y="2483768"/>
            <a:ext cx="1645002" cy="369332"/>
          </a:xfrm>
          <a:prstGeom prst="rect">
            <a:avLst/>
          </a:prstGeom>
          <a:noFill/>
        </p:spPr>
        <p:txBody>
          <a:bodyPr wrap="none" rtlCol="0">
            <a:spAutoFit/>
          </a:bodyPr>
          <a:lstStyle/>
          <a:p>
            <a:r>
              <a:rPr lang="en-GB" dirty="0" smtClean="0">
                <a:latin typeface="Comic Sans MS" pitchFamily="66" charset="0"/>
              </a:rPr>
              <a:t>Main subject </a:t>
            </a:r>
            <a:endParaRPr lang="en-GB" dirty="0">
              <a:latin typeface="Comic Sans MS" pitchFamily="66" charset="0"/>
            </a:endParaRPr>
          </a:p>
        </p:txBody>
      </p:sp>
      <p:sp>
        <p:nvSpPr>
          <p:cNvPr id="9" name="Rectangle 8"/>
          <p:cNvSpPr/>
          <p:nvPr/>
        </p:nvSpPr>
        <p:spPr>
          <a:xfrm>
            <a:off x="3803351" y="2483768"/>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latin typeface="Comic Sans MS" pitchFamily="66" charset="0"/>
            </a:endParaRPr>
          </a:p>
        </p:txBody>
      </p:sp>
      <p:sp>
        <p:nvSpPr>
          <p:cNvPr id="10" name="TextBox 9"/>
          <p:cNvSpPr txBox="1"/>
          <p:nvPr/>
        </p:nvSpPr>
        <p:spPr>
          <a:xfrm>
            <a:off x="4307407" y="2483768"/>
            <a:ext cx="777777" cy="369332"/>
          </a:xfrm>
          <a:prstGeom prst="rect">
            <a:avLst/>
          </a:prstGeom>
          <a:noFill/>
        </p:spPr>
        <p:txBody>
          <a:bodyPr wrap="none" rtlCol="0">
            <a:spAutoFit/>
          </a:bodyPr>
          <a:lstStyle/>
          <a:p>
            <a:r>
              <a:rPr lang="en-GB" dirty="0" smtClean="0">
                <a:latin typeface="Comic Sans MS" pitchFamily="66" charset="0"/>
              </a:rPr>
              <a:t>Verb </a:t>
            </a:r>
            <a:endParaRPr lang="en-GB" dirty="0">
              <a:latin typeface="Comic Sans MS" pitchFamily="66" charset="0"/>
            </a:endParaRPr>
          </a:p>
        </p:txBody>
      </p:sp>
      <p:sp>
        <p:nvSpPr>
          <p:cNvPr id="11" name="TextBox 10"/>
          <p:cNvSpPr txBox="1"/>
          <p:nvPr/>
        </p:nvSpPr>
        <p:spPr>
          <a:xfrm>
            <a:off x="260648" y="2483768"/>
            <a:ext cx="710451" cy="369332"/>
          </a:xfrm>
          <a:prstGeom prst="rect">
            <a:avLst/>
          </a:prstGeom>
          <a:noFill/>
        </p:spPr>
        <p:txBody>
          <a:bodyPr wrap="none" rtlCol="0">
            <a:spAutoFit/>
          </a:bodyPr>
          <a:lstStyle/>
          <a:p>
            <a:r>
              <a:rPr lang="en-GB" dirty="0" smtClean="0">
                <a:latin typeface="Comic Sans MS" pitchFamily="66" charset="0"/>
              </a:rPr>
              <a:t>Key: </a:t>
            </a:r>
            <a:endParaRPr lang="en-GB" dirty="0">
              <a:latin typeface="Comic Sans MS" pitchFamily="66" charset="0"/>
            </a:endParaRPr>
          </a:p>
        </p:txBody>
      </p:sp>
      <p:graphicFrame>
        <p:nvGraphicFramePr>
          <p:cNvPr id="12" name="Table 11"/>
          <p:cNvGraphicFramePr>
            <a:graphicFrameLocks noGrp="1"/>
          </p:cNvGraphicFramePr>
          <p:nvPr/>
        </p:nvGraphicFramePr>
        <p:xfrm>
          <a:off x="296652" y="2987824"/>
          <a:ext cx="6264696" cy="5709920"/>
        </p:xfrm>
        <a:graphic>
          <a:graphicData uri="http://schemas.openxmlformats.org/drawingml/2006/table">
            <a:tbl>
              <a:tblPr firstRow="1" bandRow="1">
                <a:tableStyleId>{5C22544A-7EE6-4342-B048-85BDC9FD1C3A}</a:tableStyleId>
              </a:tblPr>
              <a:tblGrid>
                <a:gridCol w="5220580"/>
                <a:gridCol w="1044116"/>
              </a:tblGrid>
              <a:tr h="370840">
                <a:tc>
                  <a:txBody>
                    <a:bodyPr/>
                    <a:lstStyle/>
                    <a:p>
                      <a:r>
                        <a:rPr lang="en-GB" dirty="0" smtClean="0">
                          <a:latin typeface="Comic Sans MS" pitchFamily="66" charset="0"/>
                        </a:rPr>
                        <a:t>Sentence </a:t>
                      </a:r>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dirty="0" smtClean="0">
                          <a:latin typeface="Comic Sans MS" pitchFamily="66" charset="0"/>
                        </a:rPr>
                        <a:t>A or</a:t>
                      </a:r>
                      <a:r>
                        <a:rPr lang="en-GB" baseline="0" dirty="0" smtClean="0">
                          <a:latin typeface="Comic Sans MS" pitchFamily="66" charset="0"/>
                        </a:rPr>
                        <a:t> P? </a:t>
                      </a:r>
                      <a:endParaRPr lang="en-GB"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70840">
                <a:tc>
                  <a:txBody>
                    <a:bodyPr/>
                    <a:lstStyle/>
                    <a:p>
                      <a:r>
                        <a:rPr lang="en-GB" sz="1400" dirty="0" smtClean="0">
                          <a:solidFill>
                            <a:srgbClr val="7030A0"/>
                          </a:solidFill>
                          <a:latin typeface="Comic Sans MS" pitchFamily="66" charset="0"/>
                        </a:rPr>
                        <a:t>Sarah</a:t>
                      </a:r>
                      <a:r>
                        <a:rPr lang="en-GB" sz="1400" dirty="0" smtClean="0">
                          <a:latin typeface="Comic Sans MS" pitchFamily="66" charset="0"/>
                        </a:rPr>
                        <a:t> </a:t>
                      </a:r>
                      <a:r>
                        <a:rPr lang="en-GB" sz="1400" dirty="0" smtClean="0">
                          <a:solidFill>
                            <a:srgbClr val="D60093"/>
                          </a:solidFill>
                          <a:latin typeface="Comic Sans MS" pitchFamily="66" charset="0"/>
                        </a:rPr>
                        <a:t>was drawing </a:t>
                      </a:r>
                      <a:r>
                        <a:rPr lang="en-GB" sz="1400" dirty="0" smtClean="0">
                          <a:latin typeface="Comic Sans MS" pitchFamily="66" charset="0"/>
                        </a:rPr>
                        <a:t>a picture.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dirty="0" smtClean="0">
                          <a:latin typeface="Comic Sans MS" pitchFamily="66" charset="0"/>
                        </a:rPr>
                        <a:t>A</a:t>
                      </a:r>
                      <a:endParaRPr lang="en-GB"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gridSpan="2">
                  <a:txBody>
                    <a:bodyPr/>
                    <a:lstStyle/>
                    <a:p>
                      <a:r>
                        <a:rPr lang="en-GB" sz="1400" i="1" dirty="0" smtClean="0">
                          <a:latin typeface="Comic Sans MS" pitchFamily="66" charset="0"/>
                        </a:rPr>
                        <a:t>E.g. A </a:t>
                      </a:r>
                      <a:r>
                        <a:rPr lang="en-GB" sz="1400" i="1" dirty="0" smtClean="0">
                          <a:solidFill>
                            <a:srgbClr val="7030A0"/>
                          </a:solidFill>
                          <a:latin typeface="Comic Sans MS" pitchFamily="66" charset="0"/>
                        </a:rPr>
                        <a:t>picture</a:t>
                      </a:r>
                      <a:r>
                        <a:rPr lang="en-GB" sz="1400" i="1" dirty="0" smtClean="0">
                          <a:latin typeface="Comic Sans MS" pitchFamily="66" charset="0"/>
                        </a:rPr>
                        <a:t> </a:t>
                      </a:r>
                      <a:r>
                        <a:rPr lang="en-GB" sz="1400" i="1" dirty="0" smtClean="0">
                          <a:solidFill>
                            <a:srgbClr val="D60093"/>
                          </a:solidFill>
                          <a:latin typeface="Comic Sans MS" pitchFamily="66" charset="0"/>
                        </a:rPr>
                        <a:t>was being drawn</a:t>
                      </a:r>
                      <a:r>
                        <a:rPr lang="en-GB" sz="1400" i="1" dirty="0" smtClean="0">
                          <a:latin typeface="Comic Sans MS" pitchFamily="66" charset="0"/>
                        </a:rPr>
                        <a:t> by Sarah</a:t>
                      </a:r>
                      <a:r>
                        <a:rPr lang="en-GB" sz="1400" i="1" baseline="0" dirty="0" smtClean="0">
                          <a:latin typeface="Comic Sans MS" pitchFamily="66" charset="0"/>
                        </a:rPr>
                        <a:t>. </a:t>
                      </a:r>
                      <a:endParaRPr lang="en-GB" sz="1400" i="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r>
              <a:tr h="370840">
                <a:tc>
                  <a:txBody>
                    <a:bodyPr/>
                    <a:lstStyle/>
                    <a:p>
                      <a:r>
                        <a:rPr lang="en-GB" sz="1400" dirty="0" smtClean="0">
                          <a:latin typeface="Comic Sans MS" pitchFamily="66" charset="0"/>
                        </a:rPr>
                        <a:t>The very expensive vase was broken by Lisa.</a:t>
                      </a:r>
                      <a:r>
                        <a:rPr lang="en-GB" sz="1400" baseline="0" dirty="0" smtClean="0">
                          <a:latin typeface="Comic Sans MS" pitchFamily="66" charset="0"/>
                        </a:rPr>
                        <a: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370840">
                <a:tc>
                  <a:txBody>
                    <a:bodyPr/>
                    <a:lstStyle/>
                    <a:p>
                      <a:r>
                        <a:rPr lang="en-GB" sz="1400" dirty="0" smtClean="0">
                          <a:latin typeface="Comic Sans MS" pitchFamily="66" charset="0"/>
                        </a:rPr>
                        <a:t>The cat was purring loudly</a:t>
                      </a:r>
                      <a:r>
                        <a:rPr lang="en-GB" sz="1400" baseline="0" dirty="0" smtClean="0">
                          <a:latin typeface="Comic Sans MS" pitchFamily="66" charset="0"/>
                        </a:rPr>
                        <a:t> in the afternoon sunshine.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370840">
                <a:tc>
                  <a:txBody>
                    <a:bodyPr/>
                    <a:lstStyle/>
                    <a:p>
                      <a:r>
                        <a:rPr lang="en-GB" sz="1400" dirty="0" smtClean="0">
                          <a:latin typeface="Comic Sans MS" pitchFamily="66" charset="0"/>
                        </a:rPr>
                        <a:t>The sky was erupting with loud claps of thunder.</a:t>
                      </a:r>
                      <a:r>
                        <a:rPr lang="en-GB" sz="1400" baseline="0" dirty="0" smtClean="0">
                          <a:latin typeface="Comic Sans MS" pitchFamily="66" charset="0"/>
                        </a:rPr>
                        <a: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370840">
                <a:tc>
                  <a:txBody>
                    <a:bodyPr/>
                    <a:lstStyle/>
                    <a:p>
                      <a:r>
                        <a:rPr lang="en-GB" sz="1400" dirty="0" smtClean="0">
                          <a:latin typeface="Comic Sans MS" pitchFamily="66" charset="0"/>
                        </a:rPr>
                        <a:t>Quietly,</a:t>
                      </a:r>
                      <a:r>
                        <a:rPr lang="en-GB" sz="1400" baseline="0" dirty="0" smtClean="0">
                          <a:latin typeface="Comic Sans MS" pitchFamily="66" charset="0"/>
                        </a:rPr>
                        <a:t> the mouse was scurrying from the kitchen.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370840">
                <a:tc>
                  <a:txBody>
                    <a:bodyPr/>
                    <a:lstStyle/>
                    <a:p>
                      <a:r>
                        <a:rPr lang="en-GB" sz="1400" dirty="0" smtClean="0">
                          <a:latin typeface="Comic Sans MS" pitchFamily="66" charset="0"/>
                        </a:rPr>
                        <a:t>As the sun rose,</a:t>
                      </a:r>
                      <a:r>
                        <a:rPr lang="en-GB" sz="1400" baseline="0" dirty="0" smtClean="0">
                          <a:latin typeface="Comic Sans MS" pitchFamily="66" charset="0"/>
                        </a:rPr>
                        <a:t> in the trees the birds were chirping melodically.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370840">
                <a:tc>
                  <a:txBody>
                    <a:bodyPr/>
                    <a:lstStyle/>
                    <a:p>
                      <a:r>
                        <a:rPr lang="en-GB" sz="1400" dirty="0" smtClean="0">
                          <a:latin typeface="Comic Sans MS" pitchFamily="66" charset="0"/>
                        </a:rPr>
                        <a:t>The globe was spinning out of control on the teacher’s desk.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2">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5184569" cy="1261884"/>
          </a:xfrm>
          <a:prstGeom prst="rect">
            <a:avLst/>
          </a:prstGeom>
          <a:noFill/>
        </p:spPr>
        <p:txBody>
          <a:bodyPr wrap="square" rtlCol="0">
            <a:spAutoFit/>
          </a:bodyPr>
          <a:lstStyle/>
          <a:p>
            <a:r>
              <a:rPr lang="en-GB" dirty="0" smtClean="0">
                <a:solidFill>
                  <a:srgbClr val="FF0066"/>
                </a:solidFill>
                <a:latin typeface="Comic Sans MS" pitchFamily="66" charset="0"/>
              </a:rPr>
              <a:t>Section one: How to construct your writing</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1937248" y="2217222"/>
            <a:ext cx="2983509" cy="338554"/>
          </a:xfrm>
          <a:prstGeom prst="rect">
            <a:avLst/>
          </a:prstGeom>
          <a:noFill/>
        </p:spPr>
        <p:txBody>
          <a:bodyPr wrap="none" rtlCol="0">
            <a:spAutoFit/>
          </a:bodyPr>
          <a:lstStyle/>
          <a:p>
            <a:pPr algn="ctr"/>
            <a:r>
              <a:rPr lang="en-GB" sz="1600" dirty="0" smtClean="0">
                <a:solidFill>
                  <a:srgbClr val="FF0066"/>
                </a:solidFill>
                <a:latin typeface="Comic Sans MS" pitchFamily="66" charset="0"/>
              </a:rPr>
              <a:t>What do I need to </a:t>
            </a:r>
            <a:r>
              <a:rPr lang="en-GB" sz="1600" smtClean="0">
                <a:solidFill>
                  <a:srgbClr val="FF0066"/>
                </a:solidFill>
                <a:latin typeface="Comic Sans MS" pitchFamily="66" charset="0"/>
              </a:rPr>
              <a:t>complete?</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637313419"/>
              </p:ext>
            </p:extLst>
          </p:nvPr>
        </p:nvGraphicFramePr>
        <p:xfrm>
          <a:off x="1143000" y="2699792"/>
          <a:ext cx="4572000" cy="3154895"/>
        </p:xfrm>
        <a:graphic>
          <a:graphicData uri="http://schemas.openxmlformats.org/drawingml/2006/table">
            <a:tbl>
              <a:tblPr firstRow="1" bandRow="1">
                <a:tableStyleId>{5C22544A-7EE6-4342-B048-85BDC9FD1C3A}</a:tableStyleId>
              </a:tblPr>
              <a:tblGrid>
                <a:gridCol w="4158208"/>
                <a:gridCol w="413792"/>
              </a:tblGrid>
              <a:tr h="342314">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a:t>
                      </a:r>
                      <a:r>
                        <a:rPr lang="en-GB" sz="1300" b="0" dirty="0" smtClean="0">
                          <a:solidFill>
                            <a:schemeClr val="tx1"/>
                          </a:solidFill>
                          <a:latin typeface="Comic Sans MS" pitchFamily="66" charset="0"/>
                        </a:rPr>
                        <a:t> 1</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6383">
                <a:tc>
                  <a:txBody>
                    <a:bodyPr/>
                    <a:lstStyle/>
                    <a:p>
                      <a:r>
                        <a:rPr lang="en-GB" sz="1300" b="0" dirty="0" smtClean="0">
                          <a:solidFill>
                            <a:schemeClr val="tx1"/>
                          </a:solidFill>
                          <a:latin typeface="Comic Sans MS" pitchFamily="66" charset="0"/>
                        </a:rPr>
                        <a:t>Complete</a:t>
                      </a:r>
                      <a:r>
                        <a:rPr lang="en-GB" sz="1300" b="0" baseline="0" dirty="0" smtClean="0">
                          <a:solidFill>
                            <a:schemeClr val="tx1"/>
                          </a:solidFill>
                          <a:latin typeface="Comic Sans MS" pitchFamily="66" charset="0"/>
                        </a:rPr>
                        <a:t> the </a:t>
                      </a:r>
                      <a:r>
                        <a:rPr lang="en-GB" sz="1300" b="0" i="1" baseline="0" dirty="0" smtClean="0">
                          <a:solidFill>
                            <a:schemeClr val="tx1"/>
                          </a:solidFill>
                          <a:latin typeface="Comic Sans MS" pitchFamily="66" charset="0"/>
                        </a:rPr>
                        <a:t>Do you understand these words? </a:t>
                      </a:r>
                      <a:r>
                        <a:rPr lang="en-GB" sz="1300" b="0" i="0" baseline="0" dirty="0" smtClean="0">
                          <a:solidFill>
                            <a:schemeClr val="tx1"/>
                          </a:solidFill>
                          <a:latin typeface="Comic Sans MS" pitchFamily="66" charset="0"/>
                        </a:rPr>
                        <a:t>page</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Read the rules about </a:t>
                      </a:r>
                      <a:r>
                        <a:rPr lang="en-GB" sz="1300" b="1" dirty="0" smtClean="0">
                          <a:solidFill>
                            <a:schemeClr val="tx1"/>
                          </a:solidFill>
                          <a:latin typeface="Comic Sans MS" pitchFamily="66" charset="0"/>
                        </a:rPr>
                        <a:t>apostrophes</a:t>
                      </a:r>
                      <a:r>
                        <a:rPr lang="en-GB" sz="1300" b="0" dirty="0" smtClean="0">
                          <a:solidFill>
                            <a:schemeClr val="tx1"/>
                          </a:solidFill>
                          <a:latin typeface="Comic Sans MS" pitchFamily="66" charset="0"/>
                        </a:rPr>
                        <a:t>.</a:t>
                      </a:r>
                      <a:r>
                        <a:rPr lang="en-GB" sz="1300" b="0" baseline="0" dirty="0" smtClean="0">
                          <a:solidFill>
                            <a:schemeClr val="tx1"/>
                          </a:solidFill>
                          <a:latin typeface="Comic Sans MS" pitchFamily="66" charset="0"/>
                        </a:rPr>
                        <a:t> </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Complete the tasks on</a:t>
                      </a:r>
                      <a:r>
                        <a:rPr lang="en-GB" sz="1300" b="0" baseline="0" dirty="0" smtClean="0">
                          <a:solidFill>
                            <a:schemeClr val="tx1"/>
                          </a:solidFill>
                          <a:latin typeface="Comic Sans MS" pitchFamily="66" charset="0"/>
                        </a:rPr>
                        <a:t> </a:t>
                      </a:r>
                      <a:r>
                        <a:rPr lang="en-GB" sz="1300" b="1" baseline="0" dirty="0" smtClean="0">
                          <a:solidFill>
                            <a:schemeClr val="tx1"/>
                          </a:solidFill>
                          <a:latin typeface="Comic Sans MS" pitchFamily="66" charset="0"/>
                        </a:rPr>
                        <a:t>omission</a:t>
                      </a:r>
                      <a:endParaRPr lang="en-GB" sz="1300" b="1"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Complete the tasks on </a:t>
                      </a:r>
                      <a:r>
                        <a:rPr lang="en-GB" sz="1300" b="1" dirty="0" smtClean="0">
                          <a:solidFill>
                            <a:schemeClr val="tx1"/>
                          </a:solidFill>
                          <a:latin typeface="Comic Sans MS" pitchFamily="66" charset="0"/>
                        </a:rPr>
                        <a:t>metalanguage</a:t>
                      </a:r>
                      <a:r>
                        <a:rPr lang="en-GB" sz="1300" b="1" baseline="0" dirty="0" smtClean="0">
                          <a:solidFill>
                            <a:schemeClr val="tx1"/>
                          </a:solidFill>
                          <a:latin typeface="Comic Sans MS" pitchFamily="66" charset="0"/>
                        </a:rPr>
                        <a:t> </a:t>
                      </a:r>
                      <a:endParaRPr lang="en-GB" sz="1300" b="1"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Read and complete the tasks on </a:t>
                      </a:r>
                      <a:r>
                        <a:rPr lang="en-GB" sz="1300" b="1" dirty="0" smtClean="0">
                          <a:solidFill>
                            <a:schemeClr val="tx1"/>
                          </a:solidFill>
                          <a:latin typeface="Comic Sans MS" pitchFamily="66" charset="0"/>
                        </a:rPr>
                        <a:t>prepositions </a:t>
                      </a:r>
                      <a:endParaRPr lang="en-GB" sz="1300" b="1"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1" dirty="0" smtClean="0">
                          <a:solidFill>
                            <a:schemeClr val="tx1"/>
                          </a:solidFill>
                          <a:latin typeface="Comic Sans MS" pitchFamily="66" charset="0"/>
                        </a:rPr>
                        <a:t>Complete the extended writing task </a:t>
                      </a:r>
                      <a:endParaRPr lang="en-GB" sz="1300" b="1"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New vocabulary  W and X</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Reading comprehension:</a:t>
                      </a:r>
                      <a:r>
                        <a:rPr lang="en-GB" sz="1300" b="0" baseline="0" dirty="0" smtClean="0">
                          <a:solidFill>
                            <a:schemeClr val="tx1"/>
                          </a:solidFill>
                          <a:latin typeface="Comic Sans MS" pitchFamily="66" charset="0"/>
                        </a:rPr>
                        <a:t> </a:t>
                      </a:r>
                      <a:r>
                        <a:rPr lang="en-GB" sz="1300" b="0" i="1" baseline="0" dirty="0" smtClean="0">
                          <a:solidFill>
                            <a:schemeClr val="tx1"/>
                          </a:solidFill>
                          <a:latin typeface="Comic Sans MS" pitchFamily="66" charset="0"/>
                        </a:rPr>
                        <a:t>Pole to Pole </a:t>
                      </a:r>
                      <a:r>
                        <a:rPr lang="en-GB" sz="1300" b="0" i="0" baseline="0" dirty="0" smtClean="0">
                          <a:solidFill>
                            <a:schemeClr val="tx1"/>
                          </a:solidFill>
                          <a:latin typeface="Comic Sans MS" pitchFamily="66" charset="0"/>
                        </a:rPr>
                        <a:t>(Part 1)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084168"/>
            <a:ext cx="6336704" cy="2808312"/>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39938" name="Picture 2" descr="http://thumbs.dreamstime.com/z/road-under-construction-sign-9594056.jpg"/>
          <p:cNvPicPr>
            <a:picLocks noChangeAspect="1" noChangeArrowheads="1"/>
          </p:cNvPicPr>
          <p:nvPr/>
        </p:nvPicPr>
        <p:blipFill>
          <a:blip r:embed="rId3" cstate="print"/>
          <a:srcRect b="9907"/>
          <a:stretch>
            <a:fillRect/>
          </a:stretch>
        </p:blipFill>
        <p:spPr bwMode="auto">
          <a:xfrm>
            <a:off x="5013176" y="107504"/>
            <a:ext cx="1628800" cy="156769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G:\Images\yellow_postit.jpg"/>
          <p:cNvPicPr>
            <a:picLocks noChangeAspect="1" noChangeArrowheads="1"/>
          </p:cNvPicPr>
          <p:nvPr/>
        </p:nvPicPr>
        <p:blipFill>
          <a:blip r:embed="rId2" cstate="print"/>
          <a:srcRect/>
          <a:stretch>
            <a:fillRect/>
          </a:stretch>
        </p:blipFill>
        <p:spPr bwMode="auto">
          <a:xfrm>
            <a:off x="38465" y="179512"/>
            <a:ext cx="1590335" cy="1584176"/>
          </a:xfrm>
          <a:prstGeom prst="rect">
            <a:avLst/>
          </a:prstGeom>
          <a:noFill/>
        </p:spPr>
      </p:pic>
      <p:sp>
        <p:nvSpPr>
          <p:cNvPr id="5" name="TextBox 4"/>
          <p:cNvSpPr txBox="1"/>
          <p:nvPr/>
        </p:nvSpPr>
        <p:spPr>
          <a:xfrm>
            <a:off x="116632" y="602849"/>
            <a:ext cx="1368152" cy="584775"/>
          </a:xfrm>
          <a:prstGeom prst="rect">
            <a:avLst/>
          </a:prstGeom>
          <a:noFill/>
        </p:spPr>
        <p:txBody>
          <a:bodyPr wrap="square" rtlCol="0">
            <a:spAutoFit/>
          </a:bodyPr>
          <a:lstStyle/>
          <a:p>
            <a:pPr algn="ctr"/>
            <a:r>
              <a:rPr lang="en-GB" sz="3200" dirty="0" smtClean="0">
                <a:latin typeface="Comic Sans MS" pitchFamily="66" charset="0"/>
              </a:rPr>
              <a:t>Task </a:t>
            </a:r>
            <a:endParaRPr lang="en-GB" sz="3200" dirty="0">
              <a:latin typeface="Comic Sans MS" pitchFamily="66" charset="0"/>
            </a:endParaRPr>
          </a:p>
        </p:txBody>
      </p:sp>
      <p:sp>
        <p:nvSpPr>
          <p:cNvPr id="6" name="Rectangle 5"/>
          <p:cNvSpPr/>
          <p:nvPr/>
        </p:nvSpPr>
        <p:spPr>
          <a:xfrm>
            <a:off x="1772816" y="251520"/>
            <a:ext cx="4896544" cy="93610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dirty="0" smtClean="0">
                <a:latin typeface="Comic Sans MS" pitchFamily="66" charset="0"/>
              </a:rPr>
              <a:t>Write a short piece of descriptive writing using all of the techniques we have looked at in this booklet. </a:t>
            </a:r>
          </a:p>
          <a:p>
            <a:pPr>
              <a:spcAft>
                <a:spcPts val="600"/>
              </a:spcAft>
            </a:pPr>
            <a:r>
              <a:rPr lang="en-GB" sz="1400" dirty="0" smtClean="0">
                <a:latin typeface="Comic Sans MS" pitchFamily="66" charset="0"/>
              </a:rPr>
              <a:t>Stimulus: An ancient skull found on a doorstep. </a:t>
            </a:r>
          </a:p>
        </p:txBody>
      </p:sp>
      <p:graphicFrame>
        <p:nvGraphicFramePr>
          <p:cNvPr id="7" name="Table 6"/>
          <p:cNvGraphicFramePr>
            <a:graphicFrameLocks noGrp="1"/>
          </p:cNvGraphicFramePr>
          <p:nvPr/>
        </p:nvGraphicFramePr>
        <p:xfrm>
          <a:off x="260648" y="2320007"/>
          <a:ext cx="6408714" cy="1112520"/>
        </p:xfrm>
        <a:graphic>
          <a:graphicData uri="http://schemas.openxmlformats.org/drawingml/2006/table">
            <a:tbl>
              <a:tblPr firstRow="1" bandRow="1">
                <a:tableStyleId>{5C22544A-7EE6-4342-B048-85BDC9FD1C3A}</a:tableStyleId>
              </a:tblPr>
              <a:tblGrid>
                <a:gridCol w="360040"/>
                <a:gridCol w="1728192"/>
                <a:gridCol w="360040"/>
                <a:gridCol w="1800200"/>
                <a:gridCol w="504056"/>
                <a:gridCol w="1656186"/>
              </a:tblGrid>
              <a:tr h="370840">
                <a:tc>
                  <a:txBody>
                    <a:bodyPr/>
                    <a:lstStyle/>
                    <a:p>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smtClean="0">
                          <a:solidFill>
                            <a:schemeClr val="tx1"/>
                          </a:solidFill>
                          <a:latin typeface="Comic Sans MS" pitchFamily="66" charset="0"/>
                        </a:rPr>
                        <a:t>Active voice</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smtClean="0">
                          <a:solidFill>
                            <a:schemeClr val="tx1"/>
                          </a:solidFill>
                          <a:latin typeface="Comic Sans MS" pitchFamily="66" charset="0"/>
                        </a:rPr>
                        <a:t>Compound sentence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smtClean="0">
                          <a:solidFill>
                            <a:schemeClr val="tx1"/>
                          </a:solidFill>
                          <a:latin typeface="Comic Sans MS" pitchFamily="66" charset="0"/>
                        </a:rPr>
                        <a:t>Time preposition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solidFill>
                      <a:schemeClr val="bg1"/>
                    </a:solidFill>
                  </a:tcPr>
                </a:tc>
              </a:tr>
              <a:tr h="370840">
                <a:tc>
                  <a:txBody>
                    <a:bodyPr/>
                    <a:lstStyle/>
                    <a:p>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smtClean="0">
                          <a:solidFill>
                            <a:schemeClr val="tx1"/>
                          </a:solidFill>
                          <a:latin typeface="Comic Sans MS" pitchFamily="66" charset="0"/>
                        </a:rPr>
                        <a:t>Passive voice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smtClean="0">
                          <a:latin typeface="Comic Sans MS" pitchFamily="66" charset="0"/>
                        </a:rPr>
                        <a:t>Simple sentence </a:t>
                      </a:r>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smtClean="0">
                          <a:solidFill>
                            <a:schemeClr val="tx1"/>
                          </a:solidFill>
                          <a:latin typeface="Comic Sans MS" pitchFamily="66" charset="0"/>
                        </a:rPr>
                        <a:t>Place preposition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solidFill>
                      <a:schemeClr val="bg1"/>
                    </a:solidFill>
                  </a:tcPr>
                </a:tc>
              </a:tr>
              <a:tr h="370840">
                <a:tc>
                  <a:txBody>
                    <a:bodyPr/>
                    <a:lstStyle/>
                    <a:p>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smtClean="0">
                          <a:solidFill>
                            <a:schemeClr val="tx1"/>
                          </a:solidFill>
                          <a:latin typeface="Comic Sans MS" pitchFamily="66" charset="0"/>
                        </a:rPr>
                        <a:t>Complex sentence</a:t>
                      </a:r>
                      <a:r>
                        <a:rPr lang="en-GB" sz="1400" b="0" baseline="0" dirty="0" smtClean="0">
                          <a:solidFill>
                            <a:schemeClr val="tx1"/>
                          </a:solidFill>
                          <a:latin typeface="Comic Sans MS" pitchFamily="66" charset="0"/>
                        </a:rPr>
                        <a:t>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b="0" dirty="0" smtClean="0">
                          <a:latin typeface="Comic Sans MS" pitchFamily="66" charset="0"/>
                        </a:rPr>
                        <a:t>8 </a:t>
                      </a:r>
                      <a:r>
                        <a:rPr lang="en-GB" sz="1400" b="0" dirty="0" smtClean="0">
                          <a:solidFill>
                            <a:srgbClr val="006600"/>
                          </a:solidFill>
                          <a:latin typeface="Comic Sans MS" pitchFamily="66" charset="0"/>
                        </a:rPr>
                        <a:t>ambitious</a:t>
                      </a:r>
                      <a:r>
                        <a:rPr lang="en-GB" sz="1400" b="0" dirty="0" smtClean="0">
                          <a:latin typeface="Comic Sans MS" pitchFamily="66" charset="0"/>
                        </a:rPr>
                        <a:t> words</a:t>
                      </a:r>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l"/>
                      <a:endParaRPr lang="en-GB" sz="1400" b="0" dirty="0">
                        <a:latin typeface="Comic Sans MS" pitchFamily="66"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l"/>
                      <a:endParaRPr lang="en-GB" sz="1400" b="0" dirty="0">
                        <a:solidFill>
                          <a:schemeClr val="tx1"/>
                        </a:solidFill>
                        <a:latin typeface="Comic Sans MS" pitchFamily="66" charset="0"/>
                      </a:endParaRPr>
                    </a:p>
                  </a:txBody>
                  <a:tcPr anchor="ctr">
                    <a:solidFill>
                      <a:schemeClr val="bg1"/>
                    </a:solidFill>
                  </a:tcPr>
                </a:tc>
              </a:tr>
            </a:tbl>
          </a:graphicData>
        </a:graphic>
      </p:graphicFrame>
      <p:sp>
        <p:nvSpPr>
          <p:cNvPr id="8" name="TextBox 7"/>
          <p:cNvSpPr txBox="1"/>
          <p:nvPr/>
        </p:nvSpPr>
        <p:spPr>
          <a:xfrm>
            <a:off x="188640" y="3616151"/>
            <a:ext cx="4820550" cy="307777"/>
          </a:xfrm>
          <a:prstGeom prst="rect">
            <a:avLst/>
          </a:prstGeom>
          <a:noFill/>
        </p:spPr>
        <p:txBody>
          <a:bodyPr wrap="none" rtlCol="0">
            <a:spAutoFit/>
          </a:bodyPr>
          <a:lstStyle/>
          <a:p>
            <a:r>
              <a:rPr lang="en-GB" sz="1400" dirty="0" smtClean="0">
                <a:latin typeface="Comic Sans MS" pitchFamily="66" charset="0"/>
              </a:rPr>
              <a:t>I have used_____________ person to write my piece. </a:t>
            </a:r>
            <a:endParaRPr lang="en-GB" sz="1400" dirty="0">
              <a:latin typeface="Comic Sans MS" pitchFamily="66" charset="0"/>
            </a:endParaRPr>
          </a:p>
        </p:txBody>
      </p:sp>
      <p:sp>
        <p:nvSpPr>
          <p:cNvPr id="9" name="Rectangle 8"/>
          <p:cNvSpPr/>
          <p:nvPr/>
        </p:nvSpPr>
        <p:spPr>
          <a:xfrm>
            <a:off x="1772816" y="1259632"/>
            <a:ext cx="4896544" cy="523220"/>
          </a:xfrm>
          <a:prstGeom prst="rect">
            <a:avLst/>
          </a:prstGeom>
        </p:spPr>
        <p:txBody>
          <a:bodyPr wrap="square">
            <a:spAutoFit/>
          </a:bodyPr>
          <a:lstStyle/>
          <a:p>
            <a:pPr>
              <a:spcAft>
                <a:spcPts val="600"/>
              </a:spcAft>
            </a:pPr>
            <a:r>
              <a:rPr lang="en-GB" sz="1400" dirty="0" smtClean="0">
                <a:solidFill>
                  <a:srgbClr val="FF0000"/>
                </a:solidFill>
                <a:latin typeface="Comic Sans MS" pitchFamily="66" charset="0"/>
              </a:rPr>
              <a:t>When you are done you must highlight all the techniques you have used – use the key below to help you do this. </a:t>
            </a:r>
          </a:p>
        </p:txBody>
      </p:sp>
      <p:sp>
        <p:nvSpPr>
          <p:cNvPr id="10" name="TextBox 9"/>
          <p:cNvSpPr txBox="1"/>
          <p:nvPr/>
        </p:nvSpPr>
        <p:spPr>
          <a:xfrm>
            <a:off x="188640" y="1907704"/>
            <a:ext cx="712054" cy="338554"/>
          </a:xfrm>
          <a:prstGeom prst="rect">
            <a:avLst/>
          </a:prstGeom>
          <a:noFill/>
        </p:spPr>
        <p:txBody>
          <a:bodyPr wrap="none" rtlCol="0">
            <a:spAutoFit/>
          </a:bodyPr>
          <a:lstStyle/>
          <a:p>
            <a:r>
              <a:rPr lang="en-GB" sz="1600" dirty="0" smtClean="0">
                <a:latin typeface="Comic Sans MS" pitchFamily="66" charset="0"/>
              </a:rPr>
              <a:t>Key:  </a:t>
            </a:r>
            <a:endParaRPr lang="en-GB" sz="1600" dirty="0">
              <a:latin typeface="Comic Sans MS" pitchFamily="66" charset="0"/>
            </a:endParaRPr>
          </a:p>
        </p:txBody>
      </p:sp>
      <p:graphicFrame>
        <p:nvGraphicFramePr>
          <p:cNvPr id="11" name="Table 10"/>
          <p:cNvGraphicFramePr>
            <a:graphicFrameLocks noGrp="1"/>
          </p:cNvGraphicFramePr>
          <p:nvPr/>
        </p:nvGraphicFramePr>
        <p:xfrm>
          <a:off x="116632" y="4211960"/>
          <a:ext cx="6597352" cy="4808804"/>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2" name="Straight Connector 11"/>
          <p:cNvCxnSpPr/>
          <p:nvPr/>
        </p:nvCxnSpPr>
        <p:spPr>
          <a:xfrm>
            <a:off x="620688" y="4211960"/>
            <a:ext cx="0" cy="49320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Y</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564904" y="251520"/>
            <a:ext cx="2930705"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 (Adjective)</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Z</a:t>
            </a:r>
            <a:endParaRPr lang="en-GB" sz="6600" dirty="0">
              <a:solidFill>
                <a:srgbClr val="FF0000"/>
              </a:solidFill>
              <a:latin typeface="Comic Sans MS" pitchFamily="66" charset="0"/>
            </a:endParaRP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132856" y="4904347"/>
            <a:ext cx="3578777"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 (Adjective) </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xmlns="" val="3627327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652" y="179514"/>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Pole to Pole </a:t>
            </a:r>
            <a:r>
              <a:rPr lang="en-GB" dirty="0" smtClean="0">
                <a:solidFill>
                  <a:srgbClr val="00B0F0"/>
                </a:solidFill>
                <a:latin typeface="Comic Sans MS" pitchFamily="66" charset="0"/>
              </a:rPr>
              <a:t>by Michael Palin </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a:t>
            </a:r>
            <a:r>
              <a:rPr lang="en-GB" sz="1600" u="sng" dirty="0" smtClean="0">
                <a:solidFill>
                  <a:srgbClr val="7030A0"/>
                </a:solidFill>
                <a:latin typeface="Comic Sans MS" pitchFamily="66" charset="0"/>
              </a:rPr>
              <a:t>in as much detail as possible. </a:t>
            </a:r>
            <a:endParaRPr lang="en-GB" sz="1600" u="sng" dirty="0">
              <a:solidFill>
                <a:srgbClr val="7030A0"/>
              </a:solidFill>
              <a:latin typeface="Comic Sans MS" pitchFamily="66" charset="0"/>
            </a:endParaRPr>
          </a:p>
        </p:txBody>
      </p:sp>
      <p:sp>
        <p:nvSpPr>
          <p:cNvPr id="2" name="Rectangle 1"/>
          <p:cNvSpPr/>
          <p:nvPr/>
        </p:nvSpPr>
        <p:spPr>
          <a:xfrm>
            <a:off x="260652" y="1341502"/>
            <a:ext cx="6493714" cy="8402300"/>
          </a:xfrm>
          <a:prstGeom prst="rect">
            <a:avLst/>
          </a:prstGeom>
        </p:spPr>
        <p:txBody>
          <a:bodyPr wrap="square">
            <a:spAutoFit/>
          </a:bodyPr>
          <a:lstStyle/>
          <a:p>
            <a:endParaRPr lang="en-GB" sz="1200" dirty="0" smtClean="0">
              <a:latin typeface="Comic Sans MS" pitchFamily="66" charset="0"/>
            </a:endParaRPr>
          </a:p>
          <a:p>
            <a:r>
              <a:rPr lang="en-GB" sz="1200" b="1" dirty="0" smtClean="0">
                <a:solidFill>
                  <a:srgbClr val="D60093"/>
                </a:solidFill>
                <a:latin typeface="Comic Sans MS" pitchFamily="66" charset="0"/>
              </a:rPr>
              <a:t>Chapter 1: The North Pole (Continued)</a:t>
            </a:r>
          </a:p>
          <a:p>
            <a:endParaRPr lang="en-GB" sz="1200" b="1" dirty="0" smtClean="0">
              <a:solidFill>
                <a:srgbClr val="D60093"/>
              </a:solidFill>
              <a:latin typeface="Comic Sans MS" pitchFamily="66" charset="0"/>
            </a:endParaRPr>
          </a:p>
          <a:p>
            <a:r>
              <a:rPr lang="en-GB" sz="1200" dirty="0" smtClean="0">
                <a:latin typeface="Comic Sans MS" pitchFamily="66" charset="0"/>
              </a:rPr>
              <a:t>This time there is no pull-out. Six hours after leaving Eureka Base on Ellesmere Island, Canada, the wheels and skis of the Twin Otter find the ground, bounce, hit, bounce, hit, swerve, slide and finally grip the slithery </a:t>
            </a:r>
            <a:r>
              <a:rPr lang="en-GB" sz="1200" dirty="0" err="1" smtClean="0">
                <a:latin typeface="Comic Sans MS" pitchFamily="66" charset="0"/>
              </a:rPr>
              <a:t>hummocked</a:t>
            </a:r>
            <a:r>
              <a:rPr lang="en-GB" sz="1200" dirty="0" smtClean="0">
                <a:latin typeface="Comic Sans MS" pitchFamily="66" charset="0"/>
              </a:rPr>
              <a:t> surface. We are down and safe. I check the time on my watch, and realize that at this point it could be whatever time I wanted it to be. Japanese time, Indian time, New York time or London time - they're all the same at the Pole. It is ten o'clock at night in London.</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Home seems impossibly far away as we step out onto a rough base of ice and snow. It looks secure but water channels only a few yards away and the fact that Russ will not risk switching off the aircraft engines in case the ice should split reminds us that this is a lethal landscape. Finding the highest point in the vicinity - a pile of fractured ice-blocks, soaring to three and a half feet, I plant our 'North Pole' (kindly loaned to us by the Canadians) and we take our photos. The air is still, and a watery sun filters through grey-edged cloud giving the place a forlorn and lonely aspect. The temperature is minus twenty-five Centigrade. This is considered warm.</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After an hour's filming, we defer to Russ's polite impatience and return to the aircraft. Concerned about fuel, he takes off quickly and unceremoniously, as if the North Pole were just another bus stop.</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We have planned to follow the thirty degree East meridian all the way to the South Pole, but straight away there are problems. There is only enough fuel left to reach the nearest airstrip, a Danish base in Greenland. Even this is 480 miles away, and beyond radio range at the moment. We have no option but to fly in hope.</a:t>
            </a:r>
          </a:p>
          <a:p>
            <a:r>
              <a:rPr lang="en-GB" sz="1200" dirty="0" smtClean="0">
                <a:latin typeface="Comic Sans MS" pitchFamily="66" charset="0"/>
              </a:rPr>
              <a:t>For some reason the only liquid we have been provided with for our journey is a litre can of tomato juice which doesn't last long between six people, and it is a thirsty, underfed, cramped and exhausted little group that puts down at Nord Base, Greenland, with only twenty-five minutes of fuel left. We have been away from the rest of the world for ten minutes short of twelve hours.</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There is not a soul to be seen.</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Russ, armed with registration documents and proof of identity, trudges off into the distance to try and raise someone.</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We wait by the aircraft, in a curious state of mental and physical limbo. The only one who seems really happy is Roger, who is at last able to light up his pipe.</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t/>
            </a:r>
            <a:br>
              <a:rPr lang="en-GB" sz="1200" dirty="0" smtClean="0"/>
            </a:br>
            <a:r>
              <a:rPr lang="en-GB" sz="1200" dirty="0" smtClean="0"/>
              <a:t/>
            </a:r>
            <a:br>
              <a:rPr lang="en-GB" sz="1200" dirty="0" smtClean="0"/>
            </a:br>
            <a:endParaRPr lang="en-GB" sz="1200" dirty="0" smtClean="0"/>
          </a:p>
          <a:p>
            <a:endParaRPr lang="en-GB" sz="1200" dirty="0">
              <a:latin typeface="Comic Sans MS" pitchFamily="66" charset="0"/>
            </a:endParaRPr>
          </a:p>
        </p:txBody>
      </p:sp>
      <p:pic>
        <p:nvPicPr>
          <p:cNvPr id="22530" name="Picture 2" descr="http://media.oxfam.org.uk/images/products/HighStDonated/Zoom/670964_01.jpg?v=1"/>
          <p:cNvPicPr>
            <a:picLocks noChangeAspect="1" noChangeArrowheads="1"/>
          </p:cNvPicPr>
          <p:nvPr/>
        </p:nvPicPr>
        <p:blipFill>
          <a:blip r:embed="rId2" cstate="print"/>
          <a:srcRect l="5838" r="5136"/>
          <a:stretch>
            <a:fillRect/>
          </a:stretch>
        </p:blipFill>
        <p:spPr bwMode="auto">
          <a:xfrm>
            <a:off x="5589240" y="107504"/>
            <a:ext cx="1084473" cy="1218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farm6.staticflickr.com/5456/6954167362_d22947aca9_o.jpg"/>
          <p:cNvPicPr>
            <a:picLocks noChangeAspect="1" noChangeArrowheads="1"/>
          </p:cNvPicPr>
          <p:nvPr/>
        </p:nvPicPr>
        <p:blipFill>
          <a:blip r:embed="rId2" cstate="print"/>
          <a:srcRect l="13110" r="12602"/>
          <a:stretch>
            <a:fillRect/>
          </a:stretch>
        </p:blipFill>
        <p:spPr bwMode="auto">
          <a:xfrm>
            <a:off x="260648" y="5544145"/>
            <a:ext cx="936104" cy="1260103"/>
          </a:xfrm>
          <a:prstGeom prst="rect">
            <a:avLst/>
          </a:prstGeom>
          <a:noFill/>
        </p:spPr>
      </p:pic>
      <p:sp>
        <p:nvSpPr>
          <p:cNvPr id="2" name="Rectangle 1"/>
          <p:cNvSpPr/>
          <p:nvPr/>
        </p:nvSpPr>
        <p:spPr>
          <a:xfrm>
            <a:off x="260652" y="188218"/>
            <a:ext cx="6493714" cy="5447645"/>
          </a:xfrm>
          <a:prstGeom prst="rect">
            <a:avLst/>
          </a:prstGeom>
        </p:spPr>
        <p:txBody>
          <a:bodyPr wrap="square">
            <a:spAutoFit/>
          </a:bodyPr>
          <a:lstStyle/>
          <a:p>
            <a:r>
              <a:rPr lang="en-GB" sz="1200" dirty="0" smtClean="0">
                <a:latin typeface="Comic Sans MS" pitchFamily="66" charset="0"/>
              </a:rPr>
              <a:t>After what feels like an eternity, Russ returns with a young Danish soldier who is in a state of considerable shock. No one had told him we were coming, and it being three o'clock in the morning on the north coast of Greenland, 700 miles from the nearest settlement, a knock on the door must have been like the start of a horror movie. </a:t>
            </a:r>
          </a:p>
          <a:p>
            <a:endParaRPr lang="en-GB" sz="1200" dirty="0" smtClean="0">
              <a:latin typeface="Comic Sans MS" pitchFamily="66" charset="0"/>
            </a:endParaRPr>
          </a:p>
          <a:p>
            <a:r>
              <a:rPr lang="en-GB" sz="1200" dirty="0" smtClean="0">
                <a:latin typeface="Comic Sans MS" pitchFamily="66" charset="0"/>
              </a:rPr>
              <a:t>He bravely tries to laugh it off, 'We thought it could only be Father Christmas', before offering us what we are dying for - food and drink and a bed for the night. So day one ends in country one, which turns out, quite unexpectedly, to be Denmark.</a:t>
            </a:r>
          </a:p>
          <a:p>
            <a:endParaRPr lang="en-GB" sz="1200" dirty="0" smtClean="0">
              <a:latin typeface="Comic Sans MS" pitchFamily="66" charset="0"/>
            </a:endParaRPr>
          </a:p>
          <a:p>
            <a:r>
              <a:rPr lang="en-GB" sz="1200" dirty="0" smtClean="0">
                <a:latin typeface="Comic Sans MS" pitchFamily="66" charset="0"/>
              </a:rPr>
              <a:t>The midnight sun is shining brightly when I climb into a bunk at 3.30 a.m., and equally brightly when I wake at half-past nine. From 15 October the sun will disappear below the horizon and not rise again until the end of February, but for now, in mid-May, day merges seamlessly into day.</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Greenland is a part of the kingdom of Denmark - a massive, almost uninhabited ice-cap over fifty times the size of its mother country. The base at Nord is manned for the Danish government by five soldiers, but one of them is away, so </a:t>
            </a:r>
            <a:r>
              <a:rPr lang="en-GB" sz="1200" dirty="0" err="1" smtClean="0">
                <a:latin typeface="Comic Sans MS" pitchFamily="66" charset="0"/>
              </a:rPr>
              <a:t>Henny</a:t>
            </a:r>
            <a:r>
              <a:rPr lang="en-GB" sz="1200" dirty="0" smtClean="0">
                <a:latin typeface="Comic Sans MS" pitchFamily="66" charset="0"/>
              </a:rPr>
              <a:t>, Jack, Kent and Kenneth are running the place at the moment.</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Two big supply planes come in each year bringing all they need - fresh videos, books, food and drink, and equipment. The only thing they don't like is that it means letters . . . 'Not receiving them, writing them,' they explain.</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They're so friendly, open and hospitable that there is a great temptation to abandon the journey and stay here, drinking fresh coffee with rich Danish bread, and gazing out to a view of icy fiords bathed in crisp bright sunshine. I ask Jack if the snow ever disappears.</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'Oh yes,' he assures me, 'it melts in July. And starts snowing again in August.'</a:t>
            </a:r>
            <a:endParaRPr lang="en-GB" sz="1200" dirty="0">
              <a:latin typeface="Comic Sans MS" pitchFamily="66" charset="0"/>
            </a:endParaRPr>
          </a:p>
        </p:txBody>
      </p:sp>
      <p:sp>
        <p:nvSpPr>
          <p:cNvPr id="7" name="TextBox 6"/>
          <p:cNvSpPr txBox="1"/>
          <p:nvPr/>
        </p:nvSpPr>
        <p:spPr>
          <a:xfrm>
            <a:off x="1052736" y="6002868"/>
            <a:ext cx="1071127" cy="369332"/>
          </a:xfrm>
          <a:prstGeom prst="rect">
            <a:avLst/>
          </a:prstGeom>
          <a:noFill/>
        </p:spPr>
        <p:txBody>
          <a:bodyPr wrap="none" rtlCol="0">
            <a:spAutoFit/>
          </a:bodyPr>
          <a:lstStyle/>
          <a:p>
            <a:r>
              <a:rPr lang="en-GB" dirty="0" smtClean="0">
                <a:latin typeface="Comic Sans MS" pitchFamily="66" charset="0"/>
              </a:rPr>
              <a:t>uestions</a:t>
            </a:r>
            <a:endParaRPr lang="en-GB" dirty="0">
              <a:latin typeface="Comic Sans MS" pitchFamily="66" charset="0"/>
            </a:endParaRPr>
          </a:p>
        </p:txBody>
      </p:sp>
      <p:sp>
        <p:nvSpPr>
          <p:cNvPr id="65541" name="Text Box 5"/>
          <p:cNvSpPr txBox="1">
            <a:spLocks noChangeArrowheads="1"/>
          </p:cNvSpPr>
          <p:nvPr/>
        </p:nvSpPr>
        <p:spPr bwMode="auto">
          <a:xfrm>
            <a:off x="1124744" y="6444208"/>
            <a:ext cx="5472608" cy="24482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How does Palin feel about being at the North Pole? </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How does he feel about home? </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“There is not a soul to be seen.” What is the effect of this paragraph on the reader? (Hint: look at structure)</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What do we learn about Greenland</a:t>
            </a:r>
            <a:r>
              <a:rPr kumimoji="0" lang="en-GB" sz="1100" b="0" i="0" u="none" strike="noStrike" cap="none" normalizeH="0" dirty="0" smtClean="0">
                <a:ln>
                  <a:noFill/>
                </a:ln>
                <a:solidFill>
                  <a:schemeClr val="tx1"/>
                </a:solidFill>
                <a:effectLst/>
                <a:latin typeface="Comic Sans MS" pitchFamily="66" charset="0"/>
                <a:cs typeface="Arial" pitchFamily="34" charset="0"/>
              </a:rPr>
              <a:t> in this extract?  </a:t>
            </a:r>
            <a:endParaRPr kumimoji="0" lang="en-GB" sz="1100" b="0" i="0" u="none" strike="noStrike" cap="none" normalizeH="0" baseline="0" dirty="0" smtClean="0">
              <a:ln>
                <a:noFill/>
              </a:ln>
              <a:solidFill>
                <a:schemeClr val="tx1"/>
              </a:solidFill>
              <a:effectLst/>
              <a:latin typeface="Comic Sans MS" pitchFamily="66" charset="0"/>
              <a:cs typeface="Arial" pitchFamily="34" charset="0"/>
            </a:endParaRP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What do we learn about the landscape</a:t>
            </a:r>
            <a:r>
              <a:rPr kumimoji="0" lang="en-GB" sz="1100" b="0" i="0" u="none" strike="noStrike" cap="none" normalizeH="0" dirty="0" smtClean="0">
                <a:ln>
                  <a:noFill/>
                </a:ln>
                <a:solidFill>
                  <a:schemeClr val="tx1"/>
                </a:solidFill>
                <a:effectLst/>
                <a:latin typeface="Comic Sans MS" pitchFamily="66" charset="0"/>
                <a:cs typeface="Arial" pitchFamily="34" charset="0"/>
              </a:rPr>
              <a:t> / environment? </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lang="en-GB" sz="1100" baseline="0" dirty="0" smtClean="0">
                <a:latin typeface="Comic Sans MS" pitchFamily="66" charset="0"/>
                <a:cs typeface="Arial" pitchFamily="34" charset="0"/>
              </a:rPr>
              <a:t>How do you think Michael </a:t>
            </a:r>
            <a:r>
              <a:rPr lang="en-GB" sz="1100" dirty="0" smtClean="0">
                <a:latin typeface="Comic Sans MS" pitchFamily="66" charset="0"/>
                <a:cs typeface="Arial" pitchFamily="34" charset="0"/>
              </a:rPr>
              <a:t>Palin is feeling at this point in the journey? </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What</a:t>
            </a:r>
            <a:r>
              <a:rPr kumimoji="0" lang="en-GB" sz="1100" b="0" i="0" u="none" strike="noStrike" cap="none" normalizeH="0" dirty="0" smtClean="0">
                <a:ln>
                  <a:noFill/>
                </a:ln>
                <a:solidFill>
                  <a:schemeClr val="tx1"/>
                </a:solidFill>
                <a:effectLst/>
                <a:latin typeface="Comic Sans MS" pitchFamily="66" charset="0"/>
                <a:cs typeface="Arial" pitchFamily="34" charset="0"/>
              </a:rPr>
              <a:t> do you think it would be like to live in this part of Greenland, based on the information you have read? </a:t>
            </a:r>
            <a:endParaRPr kumimoji="0" lang="en-GB" sz="11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2318263"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time</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5111" y="35496"/>
            <a:ext cx="2407709" cy="149463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xmlns="" val="2252105217"/>
              </p:ext>
            </p:extLst>
          </p:nvPr>
        </p:nvGraphicFramePr>
        <p:xfrm>
          <a:off x="404664" y="1259632"/>
          <a:ext cx="6192688" cy="7530908"/>
        </p:xfrm>
        <a:graphic>
          <a:graphicData uri="http://schemas.openxmlformats.org/drawingml/2006/table">
            <a:tbl>
              <a:tblPr firstRow="1" bandRow="1">
                <a:tableStyleId>{5C22544A-7EE6-4342-B048-85BDC9FD1C3A}</a:tableStyleId>
              </a:tblPr>
              <a:tblGrid>
                <a:gridCol w="576064"/>
                <a:gridCol w="2808312"/>
                <a:gridCol w="2808312"/>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a:t>
                      </a:r>
                      <a:r>
                        <a:rPr lang="en-GB" sz="1300" baseline="0" dirty="0" smtClean="0">
                          <a:solidFill>
                            <a:schemeClr val="tx1"/>
                          </a:solidFill>
                        </a:rPr>
                        <a:t> 1</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 2</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aseline="0" dirty="0" smtClean="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a:t>
                      </a:r>
                      <a:endParaRPr lang="en-GB" sz="120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 </a:t>
                      </a:r>
                      <a:endParaRPr lang="en-GB" sz="120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49187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0649" y="450927"/>
          <a:ext cx="6336705" cy="8557850"/>
        </p:xfrm>
        <a:graphic>
          <a:graphicData uri="http://schemas.openxmlformats.org/drawingml/2006/table">
            <a:tbl>
              <a:tblPr firstRow="1" bandRow="1">
                <a:tableStyleId>{5C22544A-7EE6-4342-B048-85BDC9FD1C3A}</a:tableStyleId>
              </a:tblPr>
              <a:tblGrid>
                <a:gridCol w="2112235"/>
                <a:gridCol w="2112235"/>
                <a:gridCol w="2112235"/>
              </a:tblGrid>
              <a:tr h="342314">
                <a:tc>
                  <a:txBody>
                    <a:bodyPr/>
                    <a:lstStyle/>
                    <a:p>
                      <a:pPr algn="ctr"/>
                      <a:r>
                        <a:rPr lang="en-GB" sz="1300" dirty="0" smtClean="0">
                          <a:latin typeface="Comic Sans MS" pitchFamily="66" charset="0"/>
                        </a:rPr>
                        <a:t>Relevant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300" dirty="0" smtClean="0">
                          <a:latin typeface="Comic Sans MS" pitchFamily="66" charset="0"/>
                        </a:rPr>
                        <a:t>Interesting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300" dirty="0" smtClean="0">
                          <a:latin typeface="Comic Sans MS" pitchFamily="66" charset="0"/>
                        </a:rPr>
                        <a:t>Ambitious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2075105" y="52113"/>
            <a:ext cx="2707793" cy="338554"/>
          </a:xfrm>
          <a:prstGeom prst="rect">
            <a:avLst/>
          </a:prstGeom>
          <a:noFill/>
        </p:spPr>
        <p:txBody>
          <a:bodyPr wrap="none" rtlCol="0">
            <a:spAutoFit/>
          </a:bodyPr>
          <a:lstStyle/>
          <a:p>
            <a:pPr algn="ctr"/>
            <a:r>
              <a:rPr lang="en-GB" sz="1600" dirty="0" smtClean="0">
                <a:latin typeface="Comic Sans MS" pitchFamily="66" charset="0"/>
              </a:rPr>
              <a:t>Choose your words wisely! </a:t>
            </a:r>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01483"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1</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127096985"/>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Acceptable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Amateur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Acquire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Acquit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Catastrophe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Conscientious</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Embarrassment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Exceed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solidFill>
                            <a:schemeClr val="tx1"/>
                          </a:solidFill>
                        </a:rPr>
                        <a:t>Precede</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Supersede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Gauge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Guarantee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Harass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Humorous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Ignorance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49187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mages.clipartpanda.com/confusion-clipart-k7863536.jpg"/>
          <p:cNvPicPr>
            <a:picLocks noChangeAspect="1" noChangeArrowheads="1"/>
          </p:cNvPicPr>
          <p:nvPr/>
        </p:nvPicPr>
        <p:blipFill>
          <a:blip r:embed="rId2" cstate="print"/>
          <a:srcRect/>
          <a:stretch>
            <a:fillRect/>
          </a:stretch>
        </p:blipFill>
        <p:spPr bwMode="auto">
          <a:xfrm>
            <a:off x="5410150" y="107504"/>
            <a:ext cx="1331218" cy="1307726"/>
          </a:xfrm>
          <a:prstGeom prst="rect">
            <a:avLst/>
          </a:prstGeom>
          <a:noFill/>
        </p:spPr>
      </p:pic>
      <p:sp>
        <p:nvSpPr>
          <p:cNvPr id="5" name="TextBox 4"/>
          <p:cNvSpPr txBox="1"/>
          <p:nvPr/>
        </p:nvSpPr>
        <p:spPr>
          <a:xfrm>
            <a:off x="260648" y="251520"/>
            <a:ext cx="5112568" cy="1015663"/>
          </a:xfrm>
          <a:prstGeom prst="rect">
            <a:avLst/>
          </a:prstGeom>
          <a:noFill/>
        </p:spPr>
        <p:txBody>
          <a:bodyPr wrap="square" rtlCol="0">
            <a:spAutoFit/>
          </a:bodyPr>
          <a:lstStyle/>
          <a:p>
            <a:r>
              <a:rPr lang="en-GB" dirty="0" smtClean="0">
                <a:solidFill>
                  <a:schemeClr val="accent6">
                    <a:lumMod val="75000"/>
                  </a:schemeClr>
                </a:solidFill>
                <a:latin typeface="Comic Sans MS" pitchFamily="66" charset="0"/>
              </a:rPr>
              <a:t>Do you know what all these words mean?</a:t>
            </a:r>
          </a:p>
          <a:p>
            <a:endParaRPr lang="en-GB" sz="1400" dirty="0" smtClean="0">
              <a:latin typeface="Comic Sans MS" pitchFamily="66" charset="0"/>
            </a:endParaRPr>
          </a:p>
          <a:p>
            <a:r>
              <a:rPr lang="en-GB" sz="1400" dirty="0" smtClean="0">
                <a:latin typeface="Comic Sans MS" pitchFamily="66" charset="0"/>
              </a:rPr>
              <a:t>If there are any words on your spelling list that you don’t understand then write them underneath with a definition. </a:t>
            </a:r>
            <a:endParaRPr lang="en-GB" dirty="0">
              <a:solidFill>
                <a:schemeClr val="accent6">
                  <a:lumMod val="75000"/>
                </a:schemeClr>
              </a:solidFill>
              <a:latin typeface="Comic Sans MS" pitchFamily="66" charset="0"/>
            </a:endParaRPr>
          </a:p>
        </p:txBody>
      </p:sp>
      <p:graphicFrame>
        <p:nvGraphicFramePr>
          <p:cNvPr id="6" name="Table 5"/>
          <p:cNvGraphicFramePr>
            <a:graphicFrameLocks noGrp="1"/>
          </p:cNvGraphicFramePr>
          <p:nvPr/>
        </p:nvGraphicFramePr>
        <p:xfrm>
          <a:off x="332656" y="1691680"/>
          <a:ext cx="6048672" cy="7056780"/>
        </p:xfrm>
        <a:graphic>
          <a:graphicData uri="http://schemas.openxmlformats.org/drawingml/2006/table">
            <a:tbl>
              <a:tblPr firstRow="1" bandRow="1">
                <a:tableStyleId>{5C22544A-7EE6-4342-B048-85BDC9FD1C3A}</a:tableStyleId>
              </a:tblPr>
              <a:tblGrid>
                <a:gridCol w="1800200"/>
                <a:gridCol w="4248472"/>
              </a:tblGrid>
              <a:tr h="370840">
                <a:tc>
                  <a:txBody>
                    <a:bodyPr/>
                    <a:lstStyle/>
                    <a:p>
                      <a:r>
                        <a:rPr lang="en-GB" dirty="0" smtClean="0">
                          <a:latin typeface="Comic Sans MS" pitchFamily="66" charset="0"/>
                        </a:rPr>
                        <a:t>Word </a:t>
                      </a:r>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GB" dirty="0" smtClean="0">
                          <a:latin typeface="Comic Sans MS" pitchFamily="66" charset="0"/>
                        </a:rPr>
                        <a:t>Definition </a:t>
                      </a:r>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8594">
                <a:tc>
                  <a:txBody>
                    <a:bodyPr/>
                    <a:lstStyle/>
                    <a:p>
                      <a:endParaRPr lang="en-GB">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8" name="Picture 16" descr="G:\Images\yellow_postit.jpg"/>
          <p:cNvPicPr>
            <a:picLocks noChangeAspect="1" noChangeArrowheads="1"/>
          </p:cNvPicPr>
          <p:nvPr/>
        </p:nvPicPr>
        <p:blipFill>
          <a:blip r:embed="rId2" cstate="print"/>
          <a:srcRect/>
          <a:stretch>
            <a:fillRect/>
          </a:stretch>
        </p:blipFill>
        <p:spPr bwMode="auto">
          <a:xfrm>
            <a:off x="110473" y="5220072"/>
            <a:ext cx="1590335" cy="1584176"/>
          </a:xfrm>
          <a:prstGeom prst="rect">
            <a:avLst/>
          </a:prstGeom>
          <a:noFill/>
        </p:spPr>
      </p:pic>
      <p:grpSp>
        <p:nvGrpSpPr>
          <p:cNvPr id="23" name="Group 22"/>
          <p:cNvGrpSpPr/>
          <p:nvPr/>
        </p:nvGrpSpPr>
        <p:grpSpPr>
          <a:xfrm>
            <a:off x="0" y="504057"/>
            <a:ext cx="4869160" cy="971599"/>
            <a:chOff x="0" y="576065"/>
            <a:chExt cx="4869160" cy="971599"/>
          </a:xfrm>
        </p:grpSpPr>
        <p:pic>
          <p:nvPicPr>
            <p:cNvPr id="49155" name="Picture 3" descr="G:\Images\purple_Lined_speach_bubble.jpg"/>
            <p:cNvPicPr>
              <a:picLocks noChangeAspect="1" noChangeArrowheads="1"/>
            </p:cNvPicPr>
            <p:nvPr/>
          </p:nvPicPr>
          <p:blipFill>
            <a:blip r:embed="rId3" cstate="print"/>
            <a:srcRect/>
            <a:stretch>
              <a:fillRect/>
            </a:stretch>
          </p:blipFill>
          <p:spPr bwMode="auto">
            <a:xfrm>
              <a:off x="0" y="576065"/>
              <a:ext cx="4869160" cy="971599"/>
            </a:xfrm>
            <a:prstGeom prst="rect">
              <a:avLst/>
            </a:prstGeom>
            <a:noFill/>
          </p:spPr>
        </p:pic>
        <p:sp>
          <p:nvSpPr>
            <p:cNvPr id="8" name="TextBox 7"/>
            <p:cNvSpPr txBox="1"/>
            <p:nvPr/>
          </p:nvSpPr>
          <p:spPr>
            <a:xfrm>
              <a:off x="745838" y="755576"/>
              <a:ext cx="3259226" cy="369332"/>
            </a:xfrm>
            <a:prstGeom prst="rect">
              <a:avLst/>
            </a:prstGeom>
            <a:noFill/>
          </p:spPr>
          <p:txBody>
            <a:bodyPr wrap="none" rtlCol="0">
              <a:spAutoFit/>
            </a:bodyPr>
            <a:lstStyle/>
            <a:p>
              <a:r>
                <a:rPr lang="en-GB" dirty="0" smtClean="0">
                  <a:latin typeface="Comic Sans MS" pitchFamily="66" charset="0"/>
                </a:rPr>
                <a:t>The rules about apostrophes</a:t>
              </a:r>
              <a:endParaRPr lang="en-GB" dirty="0">
                <a:latin typeface="Comic Sans MS" pitchFamily="66" charset="0"/>
              </a:endParaRPr>
            </a:p>
          </p:txBody>
        </p:sp>
      </p:grpSp>
      <p:sp>
        <p:nvSpPr>
          <p:cNvPr id="9" name="TextBox 8"/>
          <p:cNvSpPr txBox="1"/>
          <p:nvPr/>
        </p:nvSpPr>
        <p:spPr>
          <a:xfrm>
            <a:off x="296652" y="1456492"/>
            <a:ext cx="6264696" cy="523220"/>
          </a:xfrm>
          <a:prstGeom prst="rect">
            <a:avLst/>
          </a:prstGeom>
          <a:solidFill>
            <a:srgbClr val="7030A0"/>
          </a:solidFill>
          <a:ln>
            <a:solidFill>
              <a:schemeClr val="tx1"/>
            </a:solidFill>
          </a:ln>
        </p:spPr>
        <p:txBody>
          <a:bodyPr wrap="square" rtlCol="0">
            <a:spAutoFit/>
          </a:bodyPr>
          <a:lstStyle/>
          <a:p>
            <a:pPr algn="just"/>
            <a:r>
              <a:rPr lang="en-GB" sz="1400" dirty="0" smtClean="0">
                <a:solidFill>
                  <a:schemeClr val="bg1"/>
                </a:solidFill>
                <a:latin typeface="Comic Sans MS" pitchFamily="66" charset="0"/>
              </a:rPr>
              <a:t>We have looked at apostrophes in some o the books before but we still need to practise them! Re-read the rules about apostrophes below.   </a:t>
            </a:r>
            <a:endParaRPr lang="en-GB" sz="1400" dirty="0">
              <a:solidFill>
                <a:schemeClr val="bg1"/>
              </a:solidFill>
              <a:latin typeface="Comic Sans MS" pitchFamily="66" charset="0"/>
            </a:endParaRPr>
          </a:p>
        </p:txBody>
      </p:sp>
      <p:sp>
        <p:nvSpPr>
          <p:cNvPr id="49157" name="AutoShape 5" descr="data:image/jpeg;base64,/9j/4AAQSkZJRgABAQAAAQABAAD/2wCEAAkGBxMHBhUUExQWFhUVGCAZGBcYFR0YHBkgGBgYGBgcHhsfHCggGCAnHRgaIzEiJSkrLjAuGSAzODMtNygtLi0BCgoKBQUFDgUFDisZExkrKysrKysrKysrKysrKysrKysrKysrKysrKysrKysrKysrKysrKysrKysrKysrKysrK//AABEIATYAowMBIgACEQEDEQH/xAAcAAEBAAIDAQEAAAAAAAAAAAAABwUGAQMEAgj/xABQEAABAwIDBAUGCAoIBAcAAAABAAIDBBEFBiEHEjFBEyJRYXEUMkKBkaEIFSNSYpLBwhYkM1NjcoKisbMXQ4OTssPS4SZz0fA0Njd0o8TU/8QAFAEBAAAAAAAAAAAAAAAAAAAAAP/EABQRAQAAAAAAAAAAAAAAAAAAAAD/2gAMAwEAAhEDEQA/ALiiIgLStpOf48m0rWMb0tVL+Si17bb7ra7t9ABq46DgSNzkeI4ySbAC5PYBxUa2TUf4aZsqsXqOtuSbkDDqGaXGnC7WFoHe4njYoPukyTjmao+mrcRkpS7VsMd+qDwu1j2tafWT26roxCjxzZszp21Jr6VmsjZN4uaOZIcS5gHa1xA4kWVrXxNEJ4XNcLtcCCO0EWIQYrKWYos04DHUw3DX6Fp4tcDZzT4HnzFiswpBsNkdg2M4jhrz+RlL2X0JAJjc7wIER9ar6AiIgIiICIiAiIgIiICIiAiIgIiINZ2l4h8V5CrJL2PQlgPYZLRt97wsXsTw74v2dU+lnSl0ru/ecQ0/Ua1Y/wCEDV+TbPy387Mxns3pPuLdcq0Xxdlili/NwRtPi1jQfegyqIiCP4p/w98IGF40ZWxBru8lpjAHfvxRn1qwKRbe2/F9ThtaP6iex79WSN/lO9qrjXbzQRwKDlERAREQEREBERAREQEREBERAREQST4Qo8pw6hgv+VqPu7v31WgLBSPbT8rnLBWdtRr65acf9VXUBERBOtvdIKnZ1I781JG8et3R/wCYtryVWGvyhSSHUvp4y7x3G73vuvFtOpRWbP61pF7QOf8A3fyg97Vj9i9T5Vs2pb8Wh7PqyvA91kG7oiICIiAiIgIiICIiAiIgIiICIiCSbU29LtQwZv6QH2SsP2KtqTbS/wD1Xwf9f/MCrKAiIg8GPU/lmBzx2vvxPbbt3mEfap/8Hmp6fIbm/m6h7fa2N/3lTnN3mkdqkfweHdDh9dBziqAbeLS3/LKCuoiICIiAiIgIiICIiAiIgIiICIiCSbUdNqWDf8wfzWKtqQ7YB0e0HBXds4Hsmg/1KvICIiApDsZ/F88Y1H2T/wCCaoH2qvKRZBApdteKxj0ml9vF8bj/AI0FdREQEREBERAREQEREBERAREQEREEi24gx5iwd/JtQf5lOfsVdUj+EM/yagoZfzdRf90O+6q4gIiICkOXyIfhEVw+dAPeymcf4FV5SWlb0Xwipfp01/8A4mD7qCtIiICIiAiIgIiICIiAiIgIiICIiCUfCPj3smwnsqW++KVVGik6ajY75zQfaAVPdv0HTbPHH5ksbvaSz7y3DJ0/lOUaR/zqeI+2NpKDMIiICkcx3PhFs+lT+35F3/RVxSHEj0fwjab6UB/kT/6UFeREQEREBERAREQEREBERAREQEREGjbbIul2Z1XaOjPsnjv7rrJ7NJemyBRH9AwfVG79i69qbOk2eVo/RE+wg/YujZBJ0uzejPYxw9kjx9iDcUREBSLGG2+EZR99Of5NSPsVdUkx02+ETQ/+3d/LqkFbREQEU0zltNkpMdNDhtP5VVN0ebEsYRxFm2LrczcBvC972xbs25lw4b82GxvYNSIwS63duSuI+qUFfRS/BttlHPL0dXFLSSDRwc0vaD2EgB49bVRcMxOHFqUSQSslYfSY4OHhpwPcg9aIiAiIgIiICIiAiIg1naX/AOQK3/kP/gsbsUN9mdL/AGn86Re7alJ0Wz2tP6Ej6xDftXn2PRdDs3pB2tcfrSPP2oNyREQFHtrLvwe2i4ZiHoX6KQ8gGu19ZZK/6qsK07azls5myXLGwXlj+ViHMuZe7R3uaXAd5CDcRqsBnvMIyvlWeo03mttGDze7qsHeLm57gViNkWaW5myfHd15oAIpRfXqizHn9ZovftDhyWpbW5HZqzzQ4Swnd3hLNble/sLYg8/2gQZnYbls4Zlo1coJnrT0hc7U7lyWfWuX357wvwVKXxFEIYg1oAa0AADgABYBfaDGY1l+lx6LdqYI5RyLmgkeDvOb6iFM8Z2SzYHUmpwWpkhkGvQufo63oh50I+jICDzIVfRBP9mm0B2Y55KSrj6Gtg85trB4Bs4gHVrgeLe8EaXAoCj+0anGD7XMKqYgGyVEgiksLbw32REntO5Lu+DR2KwICIiAiIgIiICIiDQNulSINm04vrI6No/vWv8A4NKz+z+m8kyPRMIsRTxkjsLmBx95Whbd5jitbh+HMPWqJg51uIFxGw27Ou8/sqtRRiGINGgaAB4AWCD7REQEREEfzjk2ryjjUuKYU9rWkOfUQOIDbec8i5DSzQu3bgtPm8gPjYlTS5hx2sxaoA35T0cdgQBwL7A8g0RtBufSCyO3bHHx4XDh8Gs1a8NsDruhwAHdvPIHeA4LfMqYGzLeXYaZnCJtifnOOr3etxJ9aDLIiICIsNnDH2ZYy5NUvsejb1Wk233nRjfW63gLnkgkG07M0Ee1+k6Ukw0O65+63eO/rLYa6/1Xhr2LbYtt+FvfY9O3vMWnucSsbsZyg2vw+TEa6Nk01W8uZ0rA6zbm7wHDql7ieHohttCqXNl+knj3X00Dh2GFhHsLUGOwDPWH5heG09VG554McSx58GvAJ9S2NT7Mmx/DcZjJjj8mk5Pi0bfleM9Ujwse9athmaa/Zli7KXFC6ejebR1Iu4tHbfi4Dmw9YDhcAAhakXxFK2aIOaQ5rgCCDcEEXBB5iy+0BERARFw526254BBIKYfhF8IN7uLKGGw7Lhu7buO/O4/sqwKQ7BQcTrsSrjxnnsL8RcukcP32+xV5AREQEJsEWl7X8wfg9kaZzTaSb5GPWxvIDvEd4YHHxAQaZkb/AI62sVOIO1gpOpB2ek2Mjt0339xeO5Wdabsjy/8Ag7kaFrhaSUdNJpY3kAIB7wzdb4grckBERAUUzzUO2j7RIsMhcfJqZxfUOB0u3SQ/s36MfSe7kt02sZyGUcuHcP4zPdkI5g260lvo3HrLR2rr2Q5OOVsu70w/Gajryk6lvzGX7gbn6TjxsEG700DaWnaxjQ1jAGtaNAA0WAHcAF2IiAsTmrL8OZ8Dkpph1XjR1tWOHmvb3g+3UcCVlkQSzYZi0sdNU4dUG8lFJut1v1S5zS0cyA5pt3PHYqmpBsvkGJ7VsWqI/wAkLsvyJMgAPffonH1qvoCIiAsJnat+Lsn1co4sgeR47hDfeQs2tE23VXk2zaosbF5jZ7ZWE+4EIPNsGoRSbO43WsZpJJD9box7owqItd2dU3kmRKJtrfi7HHxe0PPvcu7OGaYMpYOZ5z3MYPOkdya0fxPIIPZjuNwZfw109RII428zxJ5Bo4uJ7Apd/TDVYxOfi7DJZmA233Bzu/UMBaw2+kV4suZYqtqOKivxPeZSD8hTglu83u5hp0u/i7lYWtaKOlZQ0zY42NYxgs1rQGgDsAHBBI/6U8Wpj8rg0tu5krfeYyFo20LPhzTjFJ5TSyQwQO3pISbl93N3+LWjzW2Fxpc9q/TaIJEzb5Rbv/hqgeG5/rR232jA0pqg+O4PvKsugY7i1p9QXLYWtOjQPUEEgbtxdWA+T4bNL4P/ANMbl2DPmP4mL0+Ebg/TB/3nR+1V5EH55oKioqdr1M/HIixzrCBth0YcDaK2pBbv3OhPWIvov0Mo9tgPle0XB4R5wlDj3B00Qv8AuOPqVhQEREBTbbLn0ZXwnyeF341O3S39Uw6F/idQ3vueVjtWds0xZRwF9RLqeEbL2MjyOq0fxJ5AFaFskyrJite/GK8b0053oWkeaCLCS3Lq2awcmi/MWDVtlu0eiyZgwgmgnD5Hb75Whrg6+jTukghoaBwvzPOyuWAZgpsxUfSUszZW87HVvc5p6zT3EL2VtHHX05ZKxkjHaFr2hwPiDoo3n3I7siy/GmFOdF0RvLDcubuuIBsOJZe2808BqLWQWtFissY5HmLAIalmjZWXtfzSNHN9TgR6kQZVSn4Rs5jyXE0enUtv4COU/wAbKrKN/CMqGNp6Bjyd0yuc62p3WhgPjo5BQ8ax2DJWVWyTmzY2NY1g857g2zWNHM6eoAk6BTPKOXKjaZjnxliQtTNPyFPruuAOgt8wcz6R7tF1YPh822HNXldS10eHU7i2KK/n213fE6F7h3NHaLhFGIow1oAaBYACwAGgAHIIOWtDGgAWA0AHJcoiAiIgIiICIpjtV2hjDYzQ0RMtbN8n1Nei3tOXGQ3sGjhxNtAQw+Cv/DHbtLO3WGhYWNdyJaDGBfneR8jhbk1WZabssyb+BuWwx9jPKd+Yjtt1WA8w0aeJcea3JAXnxCujw2hfLK4MjjaXOceAA/74LvJsFEM04rLtWzY3D6NxFFC7enmbwdY6uv6Q5MbzPW4C4DjAqKXa9nE1lQ0tw+mO7FGfTOh3ey50c8/qt7xcGtDW2GgHJePBsKiwTC44IGhkcYs0D2kntJNyTzJJXtQFhc7PZHk6sMnmeTyX9cbgs0pFtjxuTG8ThwakIMs7mmcg+aPPa09gsOkd3Nb2oPFsyoKibI9O5gdunftY/ppAfeireA4UzA8Gip4/MiYGAnibDUnvJuT4og9xNgoPju9tjz22GC7aKjuHTcyHEbzhfS7twBo10aXHmBu+2vMxwLKvQxE9PVkxMA84N/rCBxvYho73jsWa2cZXGUsqRQ2HSEb8x7XuA3hfmBo0dzUGewzD48Kw9kMLAyONu61o5AfxPMnmSvUiICIiAtNzjtDp8nYuyKpD92SPfaWN3iCHFtjcjj9i3JfnvbjiUcW06lMjd+OBkRkYLHeHSue5tjpq23HtQbs/bnhjR5tSf7Jv2vWOqdusUzT5LRVErgL9YhoHed3fNltWG5kwKWkEkctCwEXs7oonDtux1nA+paRtG2lMxbDpKDCmOmMjXCWRkZ3QwA9I1gtd1wDd1rAHS97gPLh2NY9tOid5O6Okpd4sdIw7nYS3euZHHdI83dB7lQcg7NqXJo3xeaoI60zwLi/EMb6APiSb8baLHbA52S7PGNaRvMkkDx3l28L/ALJaqMgIimW1/aQMsUhpqZwNXINSNegaR5x+mR5o9Z5Ahj9qWbpsZxT4nw7rTSHdneODQR1mX5C2rzyGnG4G95FylFk7AWwR9Zx60slrGR3M9wHADkO+5OB2Q5Niy/ggqN9s1RUtDnzA7w3XdYMa7svqTzI14C1AQERYzMmPQ5bwh9RUO3WMHrcTwa0c3H/fgCUGJ2iZxjyZgBldZ0r7thj+c63E/RbxJ8BxIWu7HsoSYfA/EKy7qyr6x3h1mNcd7Xsc7QkcgGiw1UhzPW1maMSgxGpbuwzTiKBhNwGscCQ0EajWxdzdfwH6pQEREEbib+Gu3RxPWgw1ug4jfYbeAd0rifCIdisikmxEt/CLF7/lfKOtfjbfm+9e/qVbQEREBERB8SyCGIucQA0XJPAAakqMbLaNudc6YjiM8YfC8mJjXtDmuDrWBB5tiYwH9dbHtzzEcJyn5PHfpqw9E0DU7mnSWHO4IZb6a2TZ9l0ZWylDT6b4bvSkc3v1frzseqD2NCDD1GyDCJ597yYtubkNlkDfZvaeqy2TAcs0mXoC2mgjiBFnEC7nAcN5xu53E8TzWXRBFcWytiGzjH5KzCm9NSym8lMAXFovfd3Rq4C53XN1aDY6XJzWD7cKCpZaoZLTSDzgWmRoPMAt63taFUFi8Uy5R4u689NDKfnPia5w8HEXCCa5o2u/GThS4Ox89RLoJejIDL82tcLkjtcA0cdV7cobIoYMOkfiP4zVVDTvuJLuj3tTuuOpkvqZOPIaXvv2DZfpcDDvJqeKHe84sYGk8xc8SBfQclk0EKpKyu2M4kY5WvqcNkddr2+gSeXJj+1hsHcQeJVcy5mmkzLTb9NMyTtbez2/rMPWb7LdiylTTsq6dzJGtexws5rmhzXA8QQdCFNce2JUVbOZKaSSlfxG4d9gJ5hpIcPAOA8EG/Y7jcGX8OdNUSNjY0czqe5o4uJ7Ao7htDU7ZMxCoqA6LDYXWjjvbfsdQDzcfSeOHAdqzGG7DYRVh9ZWTVIHBu70YPcTvudbwIVVo6VlDStjjaGMYA1rWiwAHAAIJNt0p200OFxxtDWtn3WNaLAAdGAABwHDRV9SLbgTJmLCIx6VQf8AHAPtVdQEREEYzi07OdpseIsv5LWHcqABoCbb+gHcJBzJDxwVlY8SMBBBBFwRqCDwKwWecttzXliWndYOcLxuPovbqw+3Q9xK1PYfmR1fgb6Ke4qKI9GWnjuAlrfqkFh8G9qCloiICIiDU8ZyLFi+dKevkkefJxYQkAsu25Y4c2kOO9zuQOFltiIgIi1fOOeIMo1dOydr7VD93pABuRgEBznEnlvA2GtrnxDaEXAO8NFygIiICIiAiIgkW021btZwiG+rHCQju6UH/KPsVdUhrD8a/CKiA1FLB1v7p7h75mqvICIiAoztJpn5Fz3Bi8DSYpT0dSxvMkWPO3WYLj6UdzxVmWNzJgseYsDlppfMlba/Np4tcO8OAI8EHso6pldSMkjcHMkaHNcOBDhcH2FdykmxrG5MIxCbBqw2mp3Ew3PnN85zW9osd9vPdceAaq2gIiICIiAtZ2i5ZbmvKksFh0gG/CeyRoJbryB1ae5xWzIgn2xHMLsbyY1khPS0ruhdfiWgAxk/s9X9gqgqQ7JR5HtJxiFvmdIXacBuyyWH759iryAiIgIiICIsTmzFfiPLNRUc4onOH61rMHrdYetBNtlh+Odp+K1nENPRMPIgvsP3YW+1V9TT4P8AhJoMi9KeNRK540sd1to2j2scf2lS0BERAREQSzbRluRrY8VpOrU0di8j0o2knetz3Te/a0uvwAW65JzNHm3LsdRHYE9WRl77jwBvN99x2gg81nXND2kEXB0IPNRCoa/Y9nvfAccMrD1gBfozqbeLL3HzmEjUi4C4IuunnbUwNexwcx4DmuBuCCLgg8wQuxAREQF0V1WzD6J8sh3WRtL3E8g0XJ9gXeuqqpmVlM6ORrXscLOa4BzXA8QQdCglOwendXz4hiDxbyqcho/adI/xF5Gj9kqtrx4RhcODYe2GBgjjZfdaL2G84uPHXiSvYgIiICIiApTt/wAUd8SwUMWstXKOqObWEWHdeRzLfqlVZRjLJ/D7bFLWcaahG5EeIcRvNYe8FxkkB7moKzgWGtwfBoYGebDG1g791oF/Xx9a9yIgIiICIiAsZmPA4cx4PJTztux49bT6LmnkQdf9lk0QRXKeYZ9mONfFuJG9K4k09RY7rQT7m3Oo9AnmDdWiOQSxhzSCCLgg3BB1BB5hYrM+W6fNOFmCpZvNOoI0cw8nNd6J/jwNxopc3KeOZAJ+LphVUwJIgfxFyT5hI9sbgSeSC0IpNhu2uOnn6LEaSallHGzS4eJa6z2jwDlvOD52w/GgOhq4XE8Gl+4/6jrO9yDYEXANwuUBERARF01NUyki3pHtY0c3ODR7Sg7kWhZg2u4ZgzSGzeUPHowDfH1zZnsJPctTkxbHNpHVp4vIKN3GRxLXOafpWDn3HzAByJQZjahn/cBw7D7zVk/yZ6PXot7RwuPTtf8AV1JIsto2bZUGT8rMhNjK7rzOGt3uAuAewABo8L811ZE2fUuTILxjpJ3Cz53DrHtDR6Db8h3XJstuQEREBERAREQEREBERB5MRw2HFKfcnijlZ82RgePYQtJxjY3hWJElsT4HHnDIR+67eaPUERBgf6GJsOP4lik8I+bZw/eY9v8ABcOylmSgsI8VjcAOMjnE/vRPv7URB43SZkpjrX0xt9Bv/wCcL7hbmWukG7X0zb/QA/8ArlEQeoZFx/Em/L4vuC+vROeP8LY7+C7KbYbDPLv1lbUVDuZFm37iXb5t6wiIN1wHIGHYA4GGlj3xqHvHSPB7Q59y31WWzIiAiIgIiICIiD//2Q=="/>
          <p:cNvSpPr>
            <a:spLocks noChangeAspect="1" noChangeArrowheads="1"/>
          </p:cNvSpPr>
          <p:nvPr/>
        </p:nvSpPr>
        <p:spPr bwMode="auto">
          <a:xfrm>
            <a:off x="155575" y="-2217738"/>
            <a:ext cx="2428875" cy="46196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9159" name="AutoShape 7" descr="data:image/jpeg;base64,/9j/4AAQSkZJRgABAQAAAQABAAD/2wCEAAkGBxMHBhUUExQWFhUVGCAZGBcYFR0YHBkgGBgYGBgcHhsfHCggGCAnHRgaIzEiJSkrLjAuGSAzODMtNygtLi0BCgoKBQUFDgUFDisZExkrKysrKysrKysrKysrKysrKysrKysrKysrKysrKysrKysrKysrKysrKysrKysrKysrK//AABEIATYAowMBIgACEQEDEQH/xAAcAAEBAAIDAQEAAAAAAAAAAAAABwUGAQMEAgj/xABQEAABAwIDBAUGCAoIBAcAAAABAAIDBBEFBiEHEjFBEyJRYXEUMkKBkaEIFSNSYpLBwhYkM1NjcoKisbMXQ4OTssPS4SZz0fA0Njd0o8TU/8QAFAEBAAAAAAAAAAAAAAAAAAAAAP/EABQRAQAAAAAAAAAAAAAAAAAAAAD/2gAMAwEAAhEDEQA/ALiiIgLStpOf48m0rWMb0tVL+Si17bb7ra7t9ABq46DgSNzkeI4ySbAC5PYBxUa2TUf4aZsqsXqOtuSbkDDqGaXGnC7WFoHe4njYoPukyTjmao+mrcRkpS7VsMd+qDwu1j2tafWT26roxCjxzZszp21Jr6VmsjZN4uaOZIcS5gHa1xA4kWVrXxNEJ4XNcLtcCCO0EWIQYrKWYos04DHUw3DX6Fp4tcDZzT4HnzFiswpBsNkdg2M4jhrz+RlL2X0JAJjc7wIER9ar6AiIgIiICIiAiIgIiICIiAiIgIiINZ2l4h8V5CrJL2PQlgPYZLRt97wsXsTw74v2dU+lnSl0ru/ecQ0/Ua1Y/wCEDV+TbPy387Mxns3pPuLdcq0Xxdlili/NwRtPi1jQfegyqIiCP4p/w98IGF40ZWxBru8lpjAHfvxRn1qwKRbe2/F9ThtaP6iex79WSN/lO9qrjXbzQRwKDlERAREQEREBERAREQEREBERAREQST4Qo8pw6hgv+VqPu7v31WgLBSPbT8rnLBWdtRr65acf9VXUBERBOtvdIKnZ1I781JG8et3R/wCYtryVWGvyhSSHUvp4y7x3G73vuvFtOpRWbP61pF7QOf8A3fyg97Vj9i9T5Vs2pb8Wh7PqyvA91kG7oiICIiAiIgIiICIiAiIgIiICIiCSbU29LtQwZv6QH2SsP2KtqTbS/wD1Xwf9f/MCrKAiIg8GPU/lmBzx2vvxPbbt3mEfap/8Hmp6fIbm/m6h7fa2N/3lTnN3mkdqkfweHdDh9dBziqAbeLS3/LKCuoiICIiAiIgIiICIiAiIgIiICIiCSbUdNqWDf8wfzWKtqQ7YB0e0HBXds4Hsmg/1KvICIiApDsZ/F88Y1H2T/wCCaoH2qvKRZBApdteKxj0ml9vF8bj/AI0FdREQEREBERAREQEREBERAREQEREEi24gx5iwd/JtQf5lOfsVdUj+EM/yagoZfzdRf90O+6q4gIiICkOXyIfhEVw+dAPeymcf4FV5SWlb0Xwipfp01/8A4mD7qCtIiICIiAiIgIiICIiAiIgIiICIiCUfCPj3smwnsqW++KVVGik6ajY75zQfaAVPdv0HTbPHH5ksbvaSz7y3DJ0/lOUaR/zqeI+2NpKDMIiICkcx3PhFs+lT+35F3/RVxSHEj0fwjab6UB/kT/6UFeREQEREBERAREQEREBERAREQEREGjbbIul2Z1XaOjPsnjv7rrJ7NJemyBRH9AwfVG79i69qbOk2eVo/RE+wg/YujZBJ0uzejPYxw9kjx9iDcUREBSLGG2+EZR99Of5NSPsVdUkx02+ETQ/+3d/LqkFbREQEU0zltNkpMdNDhtP5VVN0ebEsYRxFm2LrczcBvC972xbs25lw4b82GxvYNSIwS63duSuI+qUFfRS/BttlHPL0dXFLSSDRwc0vaD2EgB49bVRcMxOHFqUSQSslYfSY4OHhpwPcg9aIiAiIgIiICIiAiIg1naX/AOQK3/kP/gsbsUN9mdL/AGn86Re7alJ0Wz2tP6Ej6xDftXn2PRdDs3pB2tcfrSPP2oNyREQFHtrLvwe2i4ZiHoX6KQ8gGu19ZZK/6qsK07azls5myXLGwXlj+ViHMuZe7R3uaXAd5CDcRqsBnvMIyvlWeo03mttGDze7qsHeLm57gViNkWaW5myfHd15oAIpRfXqizHn9ZovftDhyWpbW5HZqzzQ4Swnd3hLNble/sLYg8/2gQZnYbls4Zlo1coJnrT0hc7U7lyWfWuX357wvwVKXxFEIYg1oAa0AADgABYBfaDGY1l+lx6LdqYI5RyLmgkeDvOb6iFM8Z2SzYHUmpwWpkhkGvQufo63oh50I+jICDzIVfRBP9mm0B2Y55KSrj6Gtg85trB4Bs4gHVrgeLe8EaXAoCj+0anGD7XMKqYgGyVEgiksLbw32REntO5Lu+DR2KwICIiAiIgIiICIiDQNulSINm04vrI6No/vWv8A4NKz+z+m8kyPRMIsRTxkjsLmBx95Whbd5jitbh+HMPWqJg51uIFxGw27Ou8/sqtRRiGINGgaAB4AWCD7REQEREEfzjk2ryjjUuKYU9rWkOfUQOIDbec8i5DSzQu3bgtPm8gPjYlTS5hx2sxaoA35T0cdgQBwL7A8g0RtBufSCyO3bHHx4XDh8Gs1a8NsDruhwAHdvPIHeA4LfMqYGzLeXYaZnCJtifnOOr3etxJ9aDLIiICIsNnDH2ZYy5NUvsejb1Wk233nRjfW63gLnkgkG07M0Ee1+k6Ukw0O65+63eO/rLYa6/1Xhr2LbYtt+FvfY9O3vMWnucSsbsZyg2vw+TEa6Nk01W8uZ0rA6zbm7wHDql7ieHohttCqXNl+knj3X00Dh2GFhHsLUGOwDPWH5heG09VG554McSx58GvAJ9S2NT7Mmx/DcZjJjj8mk5Pi0bfleM9Ujwse9athmaa/Zli7KXFC6ejebR1Iu4tHbfi4Dmw9YDhcAAhakXxFK2aIOaQ5rgCCDcEEXBB5iy+0BERARFw526254BBIKYfhF8IN7uLKGGw7Lhu7buO/O4/sqwKQ7BQcTrsSrjxnnsL8RcukcP32+xV5AREQEJsEWl7X8wfg9kaZzTaSb5GPWxvIDvEd4YHHxAQaZkb/AI62sVOIO1gpOpB2ek2Mjt0339xeO5Wdabsjy/8Ag7kaFrhaSUdNJpY3kAIB7wzdb4grckBERAUUzzUO2j7RIsMhcfJqZxfUOB0u3SQ/s36MfSe7kt02sZyGUcuHcP4zPdkI5g260lvo3HrLR2rr2Q5OOVsu70w/Gajryk6lvzGX7gbn6TjxsEG700DaWnaxjQ1jAGtaNAA0WAHcAF2IiAsTmrL8OZ8Dkpph1XjR1tWOHmvb3g+3UcCVlkQSzYZi0sdNU4dUG8lFJut1v1S5zS0cyA5pt3PHYqmpBsvkGJ7VsWqI/wAkLsvyJMgAPffonH1qvoCIiAsJnat+Lsn1co4sgeR47hDfeQs2tE23VXk2zaosbF5jZ7ZWE+4EIPNsGoRSbO43WsZpJJD9box7owqItd2dU3kmRKJtrfi7HHxe0PPvcu7OGaYMpYOZ5z3MYPOkdya0fxPIIPZjuNwZfw109RII428zxJ5Bo4uJ7Apd/TDVYxOfi7DJZmA233Bzu/UMBaw2+kV4suZYqtqOKivxPeZSD8hTglu83u5hp0u/i7lYWtaKOlZQ0zY42NYxgs1rQGgDsAHBBI/6U8Wpj8rg0tu5krfeYyFo20LPhzTjFJ5TSyQwQO3pISbl93N3+LWjzW2Fxpc9q/TaIJEzb5Rbv/hqgeG5/rR232jA0pqg+O4PvKsugY7i1p9QXLYWtOjQPUEEgbtxdWA+T4bNL4P/ANMbl2DPmP4mL0+Ebg/TB/3nR+1V5EH55oKioqdr1M/HIixzrCBth0YcDaK2pBbv3OhPWIvov0Mo9tgPle0XB4R5wlDj3B00Qv8AuOPqVhQEREBTbbLn0ZXwnyeF341O3S39Uw6F/idQ3vueVjtWds0xZRwF9RLqeEbL2MjyOq0fxJ5AFaFskyrJite/GK8b0053oWkeaCLCS3Lq2awcmi/MWDVtlu0eiyZgwgmgnD5Hb75Whrg6+jTukghoaBwvzPOyuWAZgpsxUfSUszZW87HVvc5p6zT3EL2VtHHX05ZKxkjHaFr2hwPiDoo3n3I7siy/GmFOdF0RvLDcubuuIBsOJZe2808BqLWQWtFissY5HmLAIalmjZWXtfzSNHN9TgR6kQZVSn4Rs5jyXE0enUtv4COU/wAbKrKN/CMqGNp6Bjyd0yuc62p3WhgPjo5BQ8ax2DJWVWyTmzY2NY1g857g2zWNHM6eoAk6BTPKOXKjaZjnxliQtTNPyFPruuAOgt8wcz6R7tF1YPh822HNXldS10eHU7i2KK/n213fE6F7h3NHaLhFGIow1oAaBYACwAGgAHIIOWtDGgAWA0AHJcoiAiIgIiICIpjtV2hjDYzQ0RMtbN8n1Nei3tOXGQ3sGjhxNtAQw+Cv/DHbtLO3WGhYWNdyJaDGBfneR8jhbk1WZabssyb+BuWwx9jPKd+Yjtt1WA8w0aeJcea3JAXnxCujw2hfLK4MjjaXOceAA/74LvJsFEM04rLtWzY3D6NxFFC7enmbwdY6uv6Q5MbzPW4C4DjAqKXa9nE1lQ0tw+mO7FGfTOh3ey50c8/qt7xcGtDW2GgHJePBsKiwTC44IGhkcYs0D2kntJNyTzJJXtQFhc7PZHk6sMnmeTyX9cbgs0pFtjxuTG8ThwakIMs7mmcg+aPPa09gsOkd3Nb2oPFsyoKibI9O5gdunftY/ppAfeireA4UzA8Gip4/MiYGAnibDUnvJuT4og9xNgoPju9tjz22GC7aKjuHTcyHEbzhfS7twBo10aXHmBu+2vMxwLKvQxE9PVkxMA84N/rCBxvYho73jsWa2cZXGUsqRQ2HSEb8x7XuA3hfmBo0dzUGewzD48Kw9kMLAyONu61o5AfxPMnmSvUiICIiAtNzjtDp8nYuyKpD92SPfaWN3iCHFtjcjj9i3JfnvbjiUcW06lMjd+OBkRkYLHeHSue5tjpq23HtQbs/bnhjR5tSf7Jv2vWOqdusUzT5LRVErgL9YhoHed3fNltWG5kwKWkEkctCwEXs7oonDtux1nA+paRtG2lMxbDpKDCmOmMjXCWRkZ3QwA9I1gtd1wDd1rAHS97gPLh2NY9tOid5O6Okpd4sdIw7nYS3euZHHdI83dB7lQcg7NqXJo3xeaoI60zwLi/EMb6APiSb8baLHbA52S7PGNaRvMkkDx3l28L/ALJaqMgIimW1/aQMsUhpqZwNXINSNegaR5x+mR5o9Z5Ahj9qWbpsZxT4nw7rTSHdneODQR1mX5C2rzyGnG4G95FylFk7AWwR9Zx60slrGR3M9wHADkO+5OB2Q5Niy/ggqN9s1RUtDnzA7w3XdYMa7svqTzI14C1AQERYzMmPQ5bwh9RUO3WMHrcTwa0c3H/fgCUGJ2iZxjyZgBldZ0r7thj+c63E/RbxJ8BxIWu7HsoSYfA/EKy7qyr6x3h1mNcd7Xsc7QkcgGiw1UhzPW1maMSgxGpbuwzTiKBhNwGscCQ0EajWxdzdfwH6pQEREEbib+Gu3RxPWgw1ug4jfYbeAd0rifCIdisikmxEt/CLF7/lfKOtfjbfm+9e/qVbQEREBERB8SyCGIucQA0XJPAAakqMbLaNudc6YjiM8YfC8mJjXtDmuDrWBB5tiYwH9dbHtzzEcJyn5PHfpqw9E0DU7mnSWHO4IZb6a2TZ9l0ZWylDT6b4bvSkc3v1frzseqD2NCDD1GyDCJ597yYtubkNlkDfZvaeqy2TAcs0mXoC2mgjiBFnEC7nAcN5xu53E8TzWXRBFcWytiGzjH5KzCm9NSym8lMAXFovfd3Rq4C53XN1aDY6XJzWD7cKCpZaoZLTSDzgWmRoPMAt63taFUFi8Uy5R4u689NDKfnPia5w8HEXCCa5o2u/GThS4Ox89RLoJejIDL82tcLkjtcA0cdV7cobIoYMOkfiP4zVVDTvuJLuj3tTuuOpkvqZOPIaXvv2DZfpcDDvJqeKHe84sYGk8xc8SBfQclk0EKpKyu2M4kY5WvqcNkddr2+gSeXJj+1hsHcQeJVcy5mmkzLTb9NMyTtbez2/rMPWb7LdiylTTsq6dzJGtexws5rmhzXA8QQdCFNce2JUVbOZKaSSlfxG4d9gJ5hpIcPAOA8EG/Y7jcGX8OdNUSNjY0czqe5o4uJ7Ao7htDU7ZMxCoqA6LDYXWjjvbfsdQDzcfSeOHAdqzGG7DYRVh9ZWTVIHBu70YPcTvudbwIVVo6VlDStjjaGMYA1rWiwAHAAIJNt0p200OFxxtDWtn3WNaLAAdGAABwHDRV9SLbgTJmLCIx6VQf8AHAPtVdQEREEYzi07OdpseIsv5LWHcqABoCbb+gHcJBzJDxwVlY8SMBBBBFwRqCDwKwWecttzXliWndYOcLxuPovbqw+3Q9xK1PYfmR1fgb6Ke4qKI9GWnjuAlrfqkFh8G9qCloiICIiDU8ZyLFi+dKevkkefJxYQkAsu25Y4c2kOO9zuQOFltiIgIi1fOOeIMo1dOydr7VD93pABuRgEBznEnlvA2GtrnxDaEXAO8NFygIiICIiAiIgkW021btZwiG+rHCQju6UH/KPsVdUhrD8a/CKiA1FLB1v7p7h75mqvICIiAoztJpn5Fz3Bi8DSYpT0dSxvMkWPO3WYLj6UdzxVmWNzJgseYsDlppfMlba/Np4tcO8OAI8EHso6pldSMkjcHMkaHNcOBDhcH2FdykmxrG5MIxCbBqw2mp3Ew3PnN85zW9osd9vPdceAaq2gIiICIiAtZ2i5ZbmvKksFh0gG/CeyRoJbryB1ae5xWzIgn2xHMLsbyY1khPS0ruhdfiWgAxk/s9X9gqgqQ7JR5HtJxiFvmdIXacBuyyWH759iryAiIgIiICIsTmzFfiPLNRUc4onOH61rMHrdYetBNtlh+Odp+K1nENPRMPIgvsP3YW+1V9TT4P8AhJoMi9KeNRK540sd1to2j2scf2lS0BERAREQSzbRluRrY8VpOrU0di8j0o2knetz3Te/a0uvwAW65JzNHm3LsdRHYE9WRl77jwBvN99x2gg81nXND2kEXB0IPNRCoa/Y9nvfAccMrD1gBfozqbeLL3HzmEjUi4C4IuunnbUwNexwcx4DmuBuCCLgg8wQuxAREQF0V1WzD6J8sh3WRtL3E8g0XJ9gXeuqqpmVlM6ORrXscLOa4BzXA8QQdCglOwendXz4hiDxbyqcho/adI/xF5Gj9kqtrx4RhcODYe2GBgjjZfdaL2G84uPHXiSvYgIiICIiApTt/wAUd8SwUMWstXKOqObWEWHdeRzLfqlVZRjLJ/D7bFLWcaahG5EeIcRvNYe8FxkkB7moKzgWGtwfBoYGebDG1g791oF/Xx9a9yIgIiICIiAsZmPA4cx4PJTztux49bT6LmnkQdf9lk0QRXKeYZ9mONfFuJG9K4k09RY7rQT7m3Oo9AnmDdWiOQSxhzSCCLgg3BB1BB5hYrM+W6fNOFmCpZvNOoI0cw8nNd6J/jwNxopc3KeOZAJ+LphVUwJIgfxFyT5hI9sbgSeSC0IpNhu2uOnn6LEaSallHGzS4eJa6z2jwDlvOD52w/GgOhq4XE8Gl+4/6jrO9yDYEXANwuUBERARF01NUyki3pHtY0c3ODR7Sg7kWhZg2u4ZgzSGzeUPHowDfH1zZnsJPctTkxbHNpHVp4vIKN3GRxLXOafpWDn3HzAByJQZjahn/cBw7D7zVk/yZ6PXot7RwuPTtf8AV1JIsto2bZUGT8rMhNjK7rzOGt3uAuAewABo8L811ZE2fUuTILxjpJ3Cz53DrHtDR6Db8h3XJstuQEREBERAREQEREBERB5MRw2HFKfcnijlZ82RgePYQtJxjY3hWJElsT4HHnDIR+67eaPUERBgf6GJsOP4lik8I+bZw/eY9v8ABcOylmSgsI8VjcAOMjnE/vRPv7URB43SZkpjrX0xt9Bv/wCcL7hbmWukG7X0zb/QA/8ArlEQeoZFx/Em/L4vuC+vROeP8LY7+C7KbYbDPLv1lbUVDuZFm37iXb5t6wiIN1wHIGHYA4GGlj3xqHvHSPB7Q59y31WWzIiAiIgIiICIiD//2Q=="/>
          <p:cNvSpPr>
            <a:spLocks noChangeAspect="1" noChangeArrowheads="1"/>
          </p:cNvSpPr>
          <p:nvPr/>
        </p:nvSpPr>
        <p:spPr bwMode="auto">
          <a:xfrm>
            <a:off x="155575" y="-2217738"/>
            <a:ext cx="2428875" cy="46196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9161" name="AutoShape 9" descr="data:image/jpeg;base64,/9j/4AAQSkZJRgABAQAAAQABAAD/2wCEAAkGBxMHBhUUExQWFhUVGCAZGBcYFR0YHBkgGBgYGBgcHhsfHCggGCAnHRgaIzEiJSkrLjAuGSAzODMtNygtLi0BCgoKBQUFDgUFDisZExkrKysrKysrKysrKysrKysrKysrKysrKysrKysrKysrKysrKysrKysrKysrKysrKysrK//AABEIATYAowMBIgACEQEDEQH/xAAcAAEBAAIDAQEAAAAAAAAAAAAABwUGAQMEAgj/xABQEAABAwIDBAUGCAoIBAcAAAABAAIDBBEFBiEHEjFBEyJRYXEUMkKBkaEIFSNSYpLBwhYkM1NjcoKisbMXQ4OTssPS4SZz0fA0Njd0o8TU/8QAFAEBAAAAAAAAAAAAAAAAAAAAAP/EABQRAQAAAAAAAAAAAAAAAAAAAAD/2gAMAwEAAhEDEQA/ALiiIgLStpOf48m0rWMb0tVL+Si17bb7ra7t9ABq46DgSNzkeI4ySbAC5PYBxUa2TUf4aZsqsXqOtuSbkDDqGaXGnC7WFoHe4njYoPukyTjmao+mrcRkpS7VsMd+qDwu1j2tafWT26roxCjxzZszp21Jr6VmsjZN4uaOZIcS5gHa1xA4kWVrXxNEJ4XNcLtcCCO0EWIQYrKWYos04DHUw3DX6Fp4tcDZzT4HnzFiswpBsNkdg2M4jhrz+RlL2X0JAJjc7wIER9ar6AiIgIiICIiAiIgIiICIiAiIgIiINZ2l4h8V5CrJL2PQlgPYZLRt97wsXsTw74v2dU+lnSl0ru/ecQ0/Ua1Y/wCEDV+TbPy387Mxns3pPuLdcq0Xxdlili/NwRtPi1jQfegyqIiCP4p/w98IGF40ZWxBru8lpjAHfvxRn1qwKRbe2/F9ThtaP6iex79WSN/lO9qrjXbzQRwKDlERAREQEREBERAREQEREBERAREQST4Qo8pw6hgv+VqPu7v31WgLBSPbT8rnLBWdtRr65acf9VXUBERBOtvdIKnZ1I781JG8et3R/wCYtryVWGvyhSSHUvp4y7x3G73vuvFtOpRWbP61pF7QOf8A3fyg97Vj9i9T5Vs2pb8Wh7PqyvA91kG7oiICIiAiIgIiICIiAiIgIiICIiCSbU29LtQwZv6QH2SsP2KtqTbS/wD1Xwf9f/MCrKAiIg8GPU/lmBzx2vvxPbbt3mEfap/8Hmp6fIbm/m6h7fa2N/3lTnN3mkdqkfweHdDh9dBziqAbeLS3/LKCuoiICIiAiIgIiICIiAiIgIiICIiCSbUdNqWDf8wfzWKtqQ7YB0e0HBXds4Hsmg/1KvICIiApDsZ/F88Y1H2T/wCCaoH2qvKRZBApdteKxj0ml9vF8bj/AI0FdREQEREBERAREQEREBERAREQEREEi24gx5iwd/JtQf5lOfsVdUj+EM/yagoZfzdRf90O+6q4gIiICkOXyIfhEVw+dAPeymcf4FV5SWlb0Xwipfp01/8A4mD7qCtIiICIiAiIgIiICIiAiIgIiICIiCUfCPj3smwnsqW++KVVGik6ajY75zQfaAVPdv0HTbPHH5ksbvaSz7y3DJ0/lOUaR/zqeI+2NpKDMIiICkcx3PhFs+lT+35F3/RVxSHEj0fwjab6UB/kT/6UFeREQEREBERAREQEREBERAREQEREGjbbIul2Z1XaOjPsnjv7rrJ7NJemyBRH9AwfVG79i69qbOk2eVo/RE+wg/YujZBJ0uzejPYxw9kjx9iDcUREBSLGG2+EZR99Of5NSPsVdUkx02+ETQ/+3d/LqkFbREQEU0zltNkpMdNDhtP5VVN0ebEsYRxFm2LrczcBvC972xbs25lw4b82GxvYNSIwS63duSuI+qUFfRS/BttlHPL0dXFLSSDRwc0vaD2EgB49bVRcMxOHFqUSQSslYfSY4OHhpwPcg9aIiAiIgIiICIiAiIg1naX/AOQK3/kP/gsbsUN9mdL/AGn86Re7alJ0Wz2tP6Ej6xDftXn2PRdDs3pB2tcfrSPP2oNyREQFHtrLvwe2i4ZiHoX6KQ8gGu19ZZK/6qsK07azls5myXLGwXlj+ViHMuZe7R3uaXAd5CDcRqsBnvMIyvlWeo03mttGDze7qsHeLm57gViNkWaW5myfHd15oAIpRfXqizHn9ZovftDhyWpbW5HZqzzQ4Swnd3hLNble/sLYg8/2gQZnYbls4Zlo1coJnrT0hc7U7lyWfWuX357wvwVKXxFEIYg1oAa0AADgABYBfaDGY1l+lx6LdqYI5RyLmgkeDvOb6iFM8Z2SzYHUmpwWpkhkGvQufo63oh50I+jICDzIVfRBP9mm0B2Y55KSrj6Gtg85trB4Bs4gHVrgeLe8EaXAoCj+0anGD7XMKqYgGyVEgiksLbw32REntO5Lu+DR2KwICIiAiIgIiICIiDQNulSINm04vrI6No/vWv8A4NKz+z+m8kyPRMIsRTxkjsLmBx95Whbd5jitbh+HMPWqJg51uIFxGw27Ou8/sqtRRiGINGgaAB4AWCD7REQEREEfzjk2ryjjUuKYU9rWkOfUQOIDbec8i5DSzQu3bgtPm8gPjYlTS5hx2sxaoA35T0cdgQBwL7A8g0RtBufSCyO3bHHx4XDh8Gs1a8NsDruhwAHdvPIHeA4LfMqYGzLeXYaZnCJtifnOOr3etxJ9aDLIiICIsNnDH2ZYy5NUvsejb1Wk233nRjfW63gLnkgkG07M0Ee1+k6Ukw0O65+63eO/rLYa6/1Xhr2LbYtt+FvfY9O3vMWnucSsbsZyg2vw+TEa6Nk01W8uZ0rA6zbm7wHDql7ieHohttCqXNl+knj3X00Dh2GFhHsLUGOwDPWH5heG09VG554McSx58GvAJ9S2NT7Mmx/DcZjJjj8mk5Pi0bfleM9Ujwse9athmaa/Zli7KXFC6ejebR1Iu4tHbfi4Dmw9YDhcAAhakXxFK2aIOaQ5rgCCDcEEXBB5iy+0BERARFw526254BBIKYfhF8IN7uLKGGw7Lhu7buO/O4/sqwKQ7BQcTrsSrjxnnsL8RcukcP32+xV5AREQEJsEWl7X8wfg9kaZzTaSb5GPWxvIDvEd4YHHxAQaZkb/AI62sVOIO1gpOpB2ek2Mjt0339xeO5Wdabsjy/8Ag7kaFrhaSUdNJpY3kAIB7wzdb4grckBERAUUzzUO2j7RIsMhcfJqZxfUOB0u3SQ/s36MfSe7kt02sZyGUcuHcP4zPdkI5g260lvo3HrLR2rr2Q5OOVsu70w/Gajryk6lvzGX7gbn6TjxsEG700DaWnaxjQ1jAGtaNAA0WAHcAF2IiAsTmrL8OZ8Dkpph1XjR1tWOHmvb3g+3UcCVlkQSzYZi0sdNU4dUG8lFJut1v1S5zS0cyA5pt3PHYqmpBsvkGJ7VsWqI/wAkLsvyJMgAPffonH1qvoCIiAsJnat+Lsn1co4sgeR47hDfeQs2tE23VXk2zaosbF5jZ7ZWE+4EIPNsGoRSbO43WsZpJJD9box7owqItd2dU3kmRKJtrfi7HHxe0PPvcu7OGaYMpYOZ5z3MYPOkdya0fxPIIPZjuNwZfw109RII428zxJ5Bo4uJ7Apd/TDVYxOfi7DJZmA233Bzu/UMBaw2+kV4suZYqtqOKivxPeZSD8hTglu83u5hp0u/i7lYWtaKOlZQ0zY42NYxgs1rQGgDsAHBBI/6U8Wpj8rg0tu5krfeYyFo20LPhzTjFJ5TSyQwQO3pISbl93N3+LWjzW2Fxpc9q/TaIJEzb5Rbv/hqgeG5/rR232jA0pqg+O4PvKsugY7i1p9QXLYWtOjQPUEEgbtxdWA+T4bNL4P/ANMbl2DPmP4mL0+Ebg/TB/3nR+1V5EH55oKioqdr1M/HIixzrCBth0YcDaK2pBbv3OhPWIvov0Mo9tgPle0XB4R5wlDj3B00Qv8AuOPqVhQEREBTbbLn0ZXwnyeF341O3S39Uw6F/idQ3vueVjtWds0xZRwF9RLqeEbL2MjyOq0fxJ5AFaFskyrJite/GK8b0053oWkeaCLCS3Lq2awcmi/MWDVtlu0eiyZgwgmgnD5Hb75Whrg6+jTukghoaBwvzPOyuWAZgpsxUfSUszZW87HVvc5p6zT3EL2VtHHX05ZKxkjHaFr2hwPiDoo3n3I7siy/GmFOdF0RvLDcubuuIBsOJZe2808BqLWQWtFissY5HmLAIalmjZWXtfzSNHN9TgR6kQZVSn4Rs5jyXE0enUtv4COU/wAbKrKN/CMqGNp6Bjyd0yuc62p3WhgPjo5BQ8ax2DJWVWyTmzY2NY1g857g2zWNHM6eoAk6BTPKOXKjaZjnxliQtTNPyFPruuAOgt8wcz6R7tF1YPh822HNXldS10eHU7i2KK/n213fE6F7h3NHaLhFGIow1oAaBYACwAGgAHIIOWtDGgAWA0AHJcoiAiIgIiICIpjtV2hjDYzQ0RMtbN8n1Nei3tOXGQ3sGjhxNtAQw+Cv/DHbtLO3WGhYWNdyJaDGBfneR8jhbk1WZabssyb+BuWwx9jPKd+Yjtt1WA8w0aeJcea3JAXnxCujw2hfLK4MjjaXOceAA/74LvJsFEM04rLtWzY3D6NxFFC7enmbwdY6uv6Q5MbzPW4C4DjAqKXa9nE1lQ0tw+mO7FGfTOh3ey50c8/qt7xcGtDW2GgHJePBsKiwTC44IGhkcYs0D2kntJNyTzJJXtQFhc7PZHk6sMnmeTyX9cbgs0pFtjxuTG8ThwakIMs7mmcg+aPPa09gsOkd3Nb2oPFsyoKibI9O5gdunftY/ppAfeireA4UzA8Gip4/MiYGAnibDUnvJuT4og9xNgoPju9tjz22GC7aKjuHTcyHEbzhfS7twBo10aXHmBu+2vMxwLKvQxE9PVkxMA84N/rCBxvYho73jsWa2cZXGUsqRQ2HSEb8x7XuA3hfmBo0dzUGewzD48Kw9kMLAyONu61o5AfxPMnmSvUiICIiAtNzjtDp8nYuyKpD92SPfaWN3iCHFtjcjj9i3JfnvbjiUcW06lMjd+OBkRkYLHeHSue5tjpq23HtQbs/bnhjR5tSf7Jv2vWOqdusUzT5LRVErgL9YhoHed3fNltWG5kwKWkEkctCwEXs7oonDtux1nA+paRtG2lMxbDpKDCmOmMjXCWRkZ3QwA9I1gtd1wDd1rAHS97gPLh2NY9tOid5O6Okpd4sdIw7nYS3euZHHdI83dB7lQcg7NqXJo3xeaoI60zwLi/EMb6APiSb8baLHbA52S7PGNaRvMkkDx3l28L/ALJaqMgIimW1/aQMsUhpqZwNXINSNegaR5x+mR5o9Z5Ahj9qWbpsZxT4nw7rTSHdneODQR1mX5C2rzyGnG4G95FylFk7AWwR9Zx60slrGR3M9wHADkO+5OB2Q5Niy/ggqN9s1RUtDnzA7w3XdYMa7svqTzI14C1AQERYzMmPQ5bwh9RUO3WMHrcTwa0c3H/fgCUGJ2iZxjyZgBldZ0r7thj+c63E/RbxJ8BxIWu7HsoSYfA/EKy7qyr6x3h1mNcd7Xsc7QkcgGiw1UhzPW1maMSgxGpbuwzTiKBhNwGscCQ0EajWxdzdfwH6pQEREEbib+Gu3RxPWgw1ug4jfYbeAd0rifCIdisikmxEt/CLF7/lfKOtfjbfm+9e/qVbQEREBERB8SyCGIucQA0XJPAAakqMbLaNudc6YjiM8YfC8mJjXtDmuDrWBB5tiYwH9dbHtzzEcJyn5PHfpqw9E0DU7mnSWHO4IZb6a2TZ9l0ZWylDT6b4bvSkc3v1frzseqD2NCDD1GyDCJ597yYtubkNlkDfZvaeqy2TAcs0mXoC2mgjiBFnEC7nAcN5xu53E8TzWXRBFcWytiGzjH5KzCm9NSym8lMAXFovfd3Rq4C53XN1aDY6XJzWD7cKCpZaoZLTSDzgWmRoPMAt63taFUFi8Uy5R4u689NDKfnPia5w8HEXCCa5o2u/GThS4Ox89RLoJejIDL82tcLkjtcA0cdV7cobIoYMOkfiP4zVVDTvuJLuj3tTuuOpkvqZOPIaXvv2DZfpcDDvJqeKHe84sYGk8xc8SBfQclk0EKpKyu2M4kY5WvqcNkddr2+gSeXJj+1hsHcQeJVcy5mmkzLTb9NMyTtbez2/rMPWb7LdiylTTsq6dzJGtexws5rmhzXA8QQdCFNce2JUVbOZKaSSlfxG4d9gJ5hpIcPAOA8EG/Y7jcGX8OdNUSNjY0czqe5o4uJ7Ao7htDU7ZMxCoqA6LDYXWjjvbfsdQDzcfSeOHAdqzGG7DYRVh9ZWTVIHBu70YPcTvudbwIVVo6VlDStjjaGMYA1rWiwAHAAIJNt0p200OFxxtDWtn3WNaLAAdGAABwHDRV9SLbgTJmLCIx6VQf8AHAPtVdQEREEYzi07OdpseIsv5LWHcqABoCbb+gHcJBzJDxwVlY8SMBBBBFwRqCDwKwWecttzXliWndYOcLxuPovbqw+3Q9xK1PYfmR1fgb6Ke4qKI9GWnjuAlrfqkFh8G9qCloiICIiDU8ZyLFi+dKevkkefJxYQkAsu25Y4c2kOO9zuQOFltiIgIi1fOOeIMo1dOydr7VD93pABuRgEBznEnlvA2GtrnxDaEXAO8NFygIiICIiAiIgkW021btZwiG+rHCQju6UH/KPsVdUhrD8a/CKiA1FLB1v7p7h75mqvICIiAoztJpn5Fz3Bi8DSYpT0dSxvMkWPO3WYLj6UdzxVmWNzJgseYsDlppfMlba/Np4tcO8OAI8EHso6pldSMkjcHMkaHNcOBDhcH2FdykmxrG5MIxCbBqw2mp3Ew3PnN85zW9osd9vPdceAaq2gIiICIiAtZ2i5ZbmvKksFh0gG/CeyRoJbryB1ae5xWzIgn2xHMLsbyY1khPS0ruhdfiWgAxk/s9X9gqgqQ7JR5HtJxiFvmdIXacBuyyWH759iryAiIgIiICIsTmzFfiPLNRUc4onOH61rMHrdYetBNtlh+Odp+K1nENPRMPIgvsP3YW+1V9TT4P8AhJoMi9KeNRK540sd1to2j2scf2lS0BERAREQSzbRluRrY8VpOrU0di8j0o2knetz3Te/a0uvwAW65JzNHm3LsdRHYE9WRl77jwBvN99x2gg81nXND2kEXB0IPNRCoa/Y9nvfAccMrD1gBfozqbeLL3HzmEjUi4C4IuunnbUwNexwcx4DmuBuCCLgg8wQuxAREQF0V1WzD6J8sh3WRtL3E8g0XJ9gXeuqqpmVlM6ORrXscLOa4BzXA8QQdCglOwendXz4hiDxbyqcho/adI/xF5Gj9kqtrx4RhcODYe2GBgjjZfdaL2G84uPHXiSvYgIiICIiApTt/wAUd8SwUMWstXKOqObWEWHdeRzLfqlVZRjLJ/D7bFLWcaahG5EeIcRvNYe8FxkkB7moKzgWGtwfBoYGebDG1g791oF/Xx9a9yIgIiICIiAsZmPA4cx4PJTztux49bT6LmnkQdf9lk0QRXKeYZ9mONfFuJG9K4k09RY7rQT7m3Oo9AnmDdWiOQSxhzSCCLgg3BB1BB5hYrM+W6fNOFmCpZvNOoI0cw8nNd6J/jwNxopc3KeOZAJ+LphVUwJIgfxFyT5hI9sbgSeSC0IpNhu2uOnn6LEaSallHGzS4eJa6z2jwDlvOD52w/GgOhq4XE8Gl+4/6jrO9yDYEXANwuUBERARF01NUyki3pHtY0c3ODR7Sg7kWhZg2u4ZgzSGzeUPHowDfH1zZnsJPctTkxbHNpHVp4vIKN3GRxLXOafpWDn3HzAByJQZjahn/cBw7D7zVk/yZ6PXot7RwuPTtf8AV1JIsto2bZUGT8rMhNjK7rzOGt3uAuAewABo8L811ZE2fUuTILxjpJ3Cz53DrHtDR6Db8h3XJstuQEREBERAREQEREBERB5MRw2HFKfcnijlZ82RgePYQtJxjY3hWJElsT4HHnDIR+67eaPUERBgf6GJsOP4lik8I+bZw/eY9v8ABcOylmSgsI8VjcAOMjnE/vRPv7URB43SZkpjrX0xt9Bv/wCcL7hbmWukG7X0zb/QA/8ArlEQeoZFx/Em/L4vuC+vROeP8LY7+C7KbYbDPLv1lbUVDuZFm37iXb5t6wiIN1wHIGHYA4GGlj3xqHvHSPB7Q59y31WWzIiAiIgIiICIiD//2Q=="/>
          <p:cNvSpPr>
            <a:spLocks noChangeAspect="1" noChangeArrowheads="1"/>
          </p:cNvSpPr>
          <p:nvPr/>
        </p:nvSpPr>
        <p:spPr bwMode="auto">
          <a:xfrm>
            <a:off x="155575" y="-2217738"/>
            <a:ext cx="2428875" cy="46196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9163" name="Picture 11" descr="http://media.tumblr.com/tumblr_m07iyfLy0F1qce1ag.jpg"/>
          <p:cNvPicPr>
            <a:picLocks noChangeAspect="1" noChangeArrowheads="1"/>
          </p:cNvPicPr>
          <p:nvPr/>
        </p:nvPicPr>
        <p:blipFill>
          <a:blip r:embed="rId4" cstate="print"/>
          <a:srcRect l="9744" r="10495"/>
          <a:stretch>
            <a:fillRect/>
          </a:stretch>
        </p:blipFill>
        <p:spPr bwMode="auto">
          <a:xfrm>
            <a:off x="332656" y="2267745"/>
            <a:ext cx="464681" cy="648072"/>
          </a:xfrm>
          <a:prstGeom prst="rect">
            <a:avLst/>
          </a:prstGeom>
          <a:noFill/>
        </p:spPr>
      </p:pic>
      <p:sp>
        <p:nvSpPr>
          <p:cNvPr id="14" name="TextBox 13"/>
          <p:cNvSpPr txBox="1"/>
          <p:nvPr/>
        </p:nvSpPr>
        <p:spPr>
          <a:xfrm>
            <a:off x="836712" y="2339752"/>
            <a:ext cx="5832648" cy="461665"/>
          </a:xfrm>
          <a:prstGeom prst="rect">
            <a:avLst/>
          </a:prstGeom>
          <a:noFill/>
        </p:spPr>
        <p:txBody>
          <a:bodyPr wrap="square" rtlCol="0">
            <a:spAutoFit/>
          </a:bodyPr>
          <a:lstStyle/>
          <a:p>
            <a:r>
              <a:rPr lang="en-GB" sz="1200" dirty="0" smtClean="0">
                <a:latin typeface="Comic Sans MS" pitchFamily="66" charset="0"/>
              </a:rPr>
              <a:t>You never use an apostrophe when you are talking about a plural, for example, you would have one shoe and two shoes – it would </a:t>
            </a:r>
            <a:r>
              <a:rPr lang="en-GB" sz="1200" u="sng" dirty="0" smtClean="0">
                <a:latin typeface="Comic Sans MS" pitchFamily="66" charset="0"/>
              </a:rPr>
              <a:t>never</a:t>
            </a:r>
            <a:r>
              <a:rPr lang="en-GB" sz="1200" dirty="0" smtClean="0">
                <a:latin typeface="Comic Sans MS" pitchFamily="66" charset="0"/>
              </a:rPr>
              <a:t> be shoe’s. </a:t>
            </a:r>
            <a:endParaRPr lang="en-GB" sz="1200" dirty="0">
              <a:latin typeface="Comic Sans MS" pitchFamily="66" charset="0"/>
            </a:endParaRPr>
          </a:p>
        </p:txBody>
      </p:sp>
      <p:pic>
        <p:nvPicPr>
          <p:cNvPr id="49165" name="Picture 13" descr="http://img.tamindir.com/ti_e_ul/canerdil/p/plants-vs-zombies-2-logo-wL_300x300.png"/>
          <p:cNvPicPr>
            <a:picLocks noChangeAspect="1" noChangeArrowheads="1"/>
          </p:cNvPicPr>
          <p:nvPr/>
        </p:nvPicPr>
        <p:blipFill>
          <a:blip r:embed="rId5" cstate="print"/>
          <a:srcRect/>
          <a:stretch>
            <a:fillRect/>
          </a:stretch>
        </p:blipFill>
        <p:spPr bwMode="auto">
          <a:xfrm>
            <a:off x="332656" y="3131840"/>
            <a:ext cx="504056" cy="504056"/>
          </a:xfrm>
          <a:prstGeom prst="rect">
            <a:avLst/>
          </a:prstGeom>
          <a:noFill/>
        </p:spPr>
      </p:pic>
      <p:sp>
        <p:nvSpPr>
          <p:cNvPr id="16" name="TextBox 15"/>
          <p:cNvSpPr txBox="1"/>
          <p:nvPr/>
        </p:nvSpPr>
        <p:spPr>
          <a:xfrm>
            <a:off x="836712" y="3081098"/>
            <a:ext cx="5832648" cy="646331"/>
          </a:xfrm>
          <a:prstGeom prst="rect">
            <a:avLst/>
          </a:prstGeom>
          <a:noFill/>
        </p:spPr>
        <p:txBody>
          <a:bodyPr wrap="square" rtlCol="0">
            <a:spAutoFit/>
          </a:bodyPr>
          <a:lstStyle/>
          <a:p>
            <a:r>
              <a:rPr lang="en-GB" sz="1200" dirty="0" smtClean="0">
                <a:latin typeface="Comic Sans MS" pitchFamily="66" charset="0"/>
              </a:rPr>
              <a:t>You use an apostrophe in omission – to omit something is to take it away, this is your root word – in this case, when you omit one or more letters. For example, do not becomes don’t – you use the apostrophe in the place of the </a:t>
            </a:r>
            <a:r>
              <a:rPr lang="en-GB" sz="1200" i="1" dirty="0" smtClean="0">
                <a:latin typeface="Comic Sans MS" pitchFamily="66" charset="0"/>
              </a:rPr>
              <a:t>o </a:t>
            </a:r>
            <a:r>
              <a:rPr lang="en-GB" sz="1200" dirty="0" smtClean="0">
                <a:latin typeface="Comic Sans MS" pitchFamily="66" charset="0"/>
              </a:rPr>
              <a:t>here.   </a:t>
            </a:r>
            <a:endParaRPr lang="en-GB" sz="1200" dirty="0">
              <a:latin typeface="Comic Sans MS" pitchFamily="66" charset="0"/>
            </a:endParaRPr>
          </a:p>
        </p:txBody>
      </p:sp>
      <p:pic>
        <p:nvPicPr>
          <p:cNvPr id="49167" name="Picture 15" descr="http://buyfastcontestvote.com/wp-content/uploads/2014/09/Examp254725le.jpg"/>
          <p:cNvPicPr>
            <a:picLocks noChangeAspect="1" noChangeArrowheads="1"/>
          </p:cNvPicPr>
          <p:nvPr/>
        </p:nvPicPr>
        <p:blipFill>
          <a:blip r:embed="rId6" cstate="print"/>
          <a:srcRect l="16380" r="13061"/>
          <a:stretch>
            <a:fillRect/>
          </a:stretch>
        </p:blipFill>
        <p:spPr bwMode="auto">
          <a:xfrm>
            <a:off x="260648" y="3851920"/>
            <a:ext cx="648072" cy="719478"/>
          </a:xfrm>
          <a:prstGeom prst="rect">
            <a:avLst/>
          </a:prstGeom>
          <a:noFill/>
        </p:spPr>
      </p:pic>
      <p:sp>
        <p:nvSpPr>
          <p:cNvPr id="18" name="TextBox 17"/>
          <p:cNvSpPr txBox="1"/>
          <p:nvPr/>
        </p:nvSpPr>
        <p:spPr>
          <a:xfrm>
            <a:off x="836712" y="3853661"/>
            <a:ext cx="5832648" cy="1384995"/>
          </a:xfrm>
          <a:prstGeom prst="rect">
            <a:avLst/>
          </a:prstGeom>
          <a:noFill/>
        </p:spPr>
        <p:txBody>
          <a:bodyPr wrap="square" rtlCol="0">
            <a:spAutoFit/>
          </a:bodyPr>
          <a:lstStyle/>
          <a:p>
            <a:r>
              <a:rPr lang="en-GB" sz="1200" dirty="0" smtClean="0">
                <a:latin typeface="Comic Sans MS" pitchFamily="66" charset="0"/>
              </a:rPr>
              <a:t>You can also use an apostrophe to show possession, before an s to say that one subject of a sentence owns the next subject in a sentence. For example, Katie’s pencil case – this tells us that Katie owns the pencil case. </a:t>
            </a:r>
          </a:p>
          <a:p>
            <a:endParaRPr lang="en-GB" sz="1200" dirty="0" smtClean="0">
              <a:latin typeface="Comic Sans MS" pitchFamily="66" charset="0"/>
            </a:endParaRPr>
          </a:p>
          <a:p>
            <a:r>
              <a:rPr lang="en-GB" sz="1200" b="1" dirty="0" smtClean="0">
                <a:latin typeface="Comic Sans MS" pitchFamily="66" charset="0"/>
              </a:rPr>
              <a:t>Exception to the rule: </a:t>
            </a:r>
            <a:r>
              <a:rPr lang="en-GB" sz="1200" dirty="0" smtClean="0">
                <a:latin typeface="Comic Sans MS" pitchFamily="66" charset="0"/>
              </a:rPr>
              <a:t>If the person or subject already ends in an s then the apostrophe comes </a:t>
            </a:r>
            <a:r>
              <a:rPr lang="en-GB" sz="1200" b="1" dirty="0" smtClean="0">
                <a:latin typeface="Comic Sans MS" pitchFamily="66" charset="0"/>
              </a:rPr>
              <a:t>after</a:t>
            </a:r>
            <a:r>
              <a:rPr lang="en-GB" sz="1200" dirty="0" smtClean="0">
                <a:latin typeface="Comic Sans MS" pitchFamily="66" charset="0"/>
              </a:rPr>
              <a:t> the s and no extra s is added. For example, James’ pile of books. </a:t>
            </a:r>
            <a:endParaRPr lang="en-GB" sz="1200" b="1" dirty="0">
              <a:latin typeface="Comic Sans MS" pitchFamily="66" charset="0"/>
            </a:endParaRPr>
          </a:p>
        </p:txBody>
      </p:sp>
      <p:sp>
        <p:nvSpPr>
          <p:cNvPr id="20" name="TextBox 19"/>
          <p:cNvSpPr txBox="1"/>
          <p:nvPr/>
        </p:nvSpPr>
        <p:spPr>
          <a:xfrm>
            <a:off x="260648" y="5580112"/>
            <a:ext cx="1368152" cy="954107"/>
          </a:xfrm>
          <a:prstGeom prst="rect">
            <a:avLst/>
          </a:prstGeom>
          <a:noFill/>
        </p:spPr>
        <p:txBody>
          <a:bodyPr wrap="square" rtlCol="0">
            <a:spAutoFit/>
          </a:bodyPr>
          <a:lstStyle/>
          <a:p>
            <a:r>
              <a:rPr lang="en-GB" sz="1400" dirty="0" smtClean="0">
                <a:latin typeface="Comic Sans MS" pitchFamily="66" charset="0"/>
              </a:rPr>
              <a:t>Task:</a:t>
            </a:r>
          </a:p>
          <a:p>
            <a:r>
              <a:rPr lang="en-GB" sz="1400" dirty="0" smtClean="0">
                <a:latin typeface="Comic Sans MS" pitchFamily="66" charset="0"/>
              </a:rPr>
              <a:t>Can you correct these errors? </a:t>
            </a:r>
            <a:endParaRPr lang="en-GB" sz="1400" dirty="0">
              <a:latin typeface="Comic Sans MS" pitchFamily="66" charset="0"/>
            </a:endParaRPr>
          </a:p>
        </p:txBody>
      </p:sp>
      <p:pic>
        <p:nvPicPr>
          <p:cNvPr id="52226" name="Picture 2" descr="http://www.johndclare.net/images/Revise.jpg"/>
          <p:cNvPicPr>
            <a:picLocks noChangeAspect="1" noChangeArrowheads="1"/>
          </p:cNvPicPr>
          <p:nvPr/>
        </p:nvPicPr>
        <p:blipFill>
          <a:blip r:embed="rId7" cstate="print"/>
          <a:srcRect/>
          <a:stretch>
            <a:fillRect/>
          </a:stretch>
        </p:blipFill>
        <p:spPr bwMode="auto">
          <a:xfrm>
            <a:off x="4941168" y="107504"/>
            <a:ext cx="1800200" cy="635002"/>
          </a:xfrm>
          <a:prstGeom prst="rect">
            <a:avLst/>
          </a:prstGeom>
          <a:noFill/>
        </p:spPr>
      </p:pic>
      <p:sp>
        <p:nvSpPr>
          <p:cNvPr id="22" name="TextBox 21"/>
          <p:cNvSpPr txBox="1"/>
          <p:nvPr/>
        </p:nvSpPr>
        <p:spPr>
          <a:xfrm rot="20907075">
            <a:off x="252550" y="93314"/>
            <a:ext cx="1343638" cy="461665"/>
          </a:xfrm>
          <a:prstGeom prst="rect">
            <a:avLst/>
          </a:prstGeom>
          <a:noFill/>
        </p:spPr>
        <p:txBody>
          <a:bodyPr wrap="none" rtlCol="0">
            <a:spAutoFit/>
          </a:bodyPr>
          <a:lstStyle/>
          <a:p>
            <a:r>
              <a:rPr lang="en-GB" sz="2400" dirty="0" smtClean="0">
                <a:solidFill>
                  <a:srgbClr val="FF0000"/>
                </a:solidFill>
                <a:latin typeface="Comic Sans MS" pitchFamily="66" charset="0"/>
              </a:rPr>
              <a:t>Revising</a:t>
            </a:r>
            <a:endParaRPr lang="en-GB" sz="2400" dirty="0">
              <a:solidFill>
                <a:srgbClr val="FF0000"/>
              </a:solidFill>
              <a:latin typeface="Comic Sans MS" pitchFamily="66" charset="0"/>
            </a:endParaRPr>
          </a:p>
        </p:txBody>
      </p:sp>
      <p:pic>
        <p:nvPicPr>
          <p:cNvPr id="52228" name="Picture 4" descr="https://encrypted-tbn1.gstatic.com/images?q=tbn:ANd9GcRv_JmLK873tYX0mWFssWdWNcmCwwY9Up53Y_ty1WSdqWNn5jFB6A"/>
          <p:cNvPicPr>
            <a:picLocks noChangeAspect="1" noChangeArrowheads="1"/>
          </p:cNvPicPr>
          <p:nvPr/>
        </p:nvPicPr>
        <p:blipFill>
          <a:blip r:embed="rId8" cstate="print"/>
          <a:srcRect/>
          <a:stretch>
            <a:fillRect/>
          </a:stretch>
        </p:blipFill>
        <p:spPr bwMode="auto">
          <a:xfrm>
            <a:off x="1772816" y="5304682"/>
            <a:ext cx="2016224" cy="1427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2230" name="Picture 6" descr="http://bookshelvesofdoom.blogs.com/photos/uncategorized/2007/05/29/mvc011x.jpg"/>
          <p:cNvPicPr>
            <a:picLocks noChangeAspect="1" noChangeArrowheads="1"/>
          </p:cNvPicPr>
          <p:nvPr/>
        </p:nvPicPr>
        <p:blipFill>
          <a:blip r:embed="rId9" cstate="print"/>
          <a:srcRect t="23351" b="20471"/>
          <a:stretch>
            <a:fillRect/>
          </a:stretch>
        </p:blipFill>
        <p:spPr bwMode="auto">
          <a:xfrm>
            <a:off x="4005065" y="5292080"/>
            <a:ext cx="2664296" cy="144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2232" name="Picture 8" descr="https://thewaronerror.files.wordpress.com/2010/06/photo1.jpg"/>
          <p:cNvPicPr>
            <a:picLocks noChangeAspect="1" noChangeArrowheads="1"/>
          </p:cNvPicPr>
          <p:nvPr/>
        </p:nvPicPr>
        <p:blipFill>
          <a:blip r:embed="rId10" cstate="print"/>
          <a:srcRect b="18271"/>
          <a:stretch>
            <a:fillRect/>
          </a:stretch>
        </p:blipFill>
        <p:spPr bwMode="auto">
          <a:xfrm>
            <a:off x="1730578" y="6876256"/>
            <a:ext cx="2058462"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2234" name="Picture 10" descr="http://www.p-for-prussia.com/wp-content/uploads/2013/07/Tube-apostrophes.jpg"/>
          <p:cNvPicPr>
            <a:picLocks noChangeAspect="1" noChangeArrowheads="1"/>
          </p:cNvPicPr>
          <p:nvPr/>
        </p:nvPicPr>
        <p:blipFill>
          <a:blip r:embed="rId11" cstate="print"/>
          <a:srcRect r="49163"/>
          <a:stretch>
            <a:fillRect/>
          </a:stretch>
        </p:blipFill>
        <p:spPr bwMode="auto">
          <a:xfrm>
            <a:off x="4034834" y="6948264"/>
            <a:ext cx="2634526"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6632" y="1331640"/>
            <a:ext cx="6669360" cy="1008112"/>
            <a:chOff x="116632" y="2915816"/>
            <a:chExt cx="6669360" cy="1008112"/>
          </a:xfrm>
        </p:grpSpPr>
        <p:sp>
          <p:nvSpPr>
            <p:cNvPr id="9" name="Rectangle 8"/>
            <p:cNvSpPr/>
            <p:nvPr/>
          </p:nvSpPr>
          <p:spPr>
            <a:xfrm>
              <a:off x="116632" y="2915816"/>
              <a:ext cx="6669360" cy="100811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latin typeface="Comic Sans MS" pitchFamily="66" charset="0"/>
              </a:endParaRPr>
            </a:p>
          </p:txBody>
        </p:sp>
        <p:pic>
          <p:nvPicPr>
            <p:cNvPr id="4" name="Picture 13" descr="http://img.tamindir.com/ti_e_ul/canerdil/p/plants-vs-zombies-2-logo-wL_300x300.png"/>
            <p:cNvPicPr>
              <a:picLocks noChangeAspect="1" noChangeArrowheads="1"/>
            </p:cNvPicPr>
            <p:nvPr/>
          </p:nvPicPr>
          <p:blipFill>
            <a:blip r:embed="rId2" cstate="print"/>
            <a:srcRect/>
            <a:stretch>
              <a:fillRect/>
            </a:stretch>
          </p:blipFill>
          <p:spPr bwMode="auto">
            <a:xfrm>
              <a:off x="332656" y="3131840"/>
              <a:ext cx="504056" cy="504056"/>
            </a:xfrm>
            <a:prstGeom prst="rect">
              <a:avLst/>
            </a:prstGeom>
            <a:noFill/>
          </p:spPr>
        </p:pic>
        <p:sp>
          <p:nvSpPr>
            <p:cNvPr id="5" name="TextBox 4"/>
            <p:cNvSpPr txBox="1"/>
            <p:nvPr/>
          </p:nvSpPr>
          <p:spPr>
            <a:xfrm>
              <a:off x="836712" y="3081098"/>
              <a:ext cx="5832648" cy="646331"/>
            </a:xfrm>
            <a:prstGeom prst="rect">
              <a:avLst/>
            </a:prstGeom>
            <a:noFill/>
          </p:spPr>
          <p:txBody>
            <a:bodyPr wrap="square" rtlCol="0">
              <a:spAutoFit/>
            </a:bodyPr>
            <a:lstStyle/>
            <a:p>
              <a:r>
                <a:rPr lang="en-GB" sz="1200" dirty="0" smtClean="0">
                  <a:solidFill>
                    <a:schemeClr val="bg1"/>
                  </a:solidFill>
                  <a:latin typeface="Comic Sans MS" pitchFamily="66" charset="0"/>
                </a:rPr>
                <a:t>You use an apostrophe in omission – to omit something is to take it away, this is your root word – in this case, when you omit one or more letters. For example, do not becomes don’t – you use the apostrophe in the place of the </a:t>
              </a:r>
              <a:r>
                <a:rPr lang="en-GB" sz="1200" i="1" dirty="0" smtClean="0">
                  <a:solidFill>
                    <a:schemeClr val="bg1"/>
                  </a:solidFill>
                  <a:latin typeface="Comic Sans MS" pitchFamily="66" charset="0"/>
                </a:rPr>
                <a:t>o </a:t>
              </a:r>
              <a:r>
                <a:rPr lang="en-GB" sz="1200" dirty="0" smtClean="0">
                  <a:solidFill>
                    <a:schemeClr val="bg1"/>
                  </a:solidFill>
                  <a:latin typeface="Comic Sans MS" pitchFamily="66" charset="0"/>
                </a:rPr>
                <a:t>here.   </a:t>
              </a:r>
              <a:endParaRPr lang="en-GB" sz="1200" dirty="0">
                <a:solidFill>
                  <a:schemeClr val="bg1"/>
                </a:solidFill>
                <a:latin typeface="Comic Sans MS" pitchFamily="66" charset="0"/>
              </a:endParaRPr>
            </a:p>
          </p:txBody>
        </p:sp>
      </p:grpSp>
      <p:grpSp>
        <p:nvGrpSpPr>
          <p:cNvPr id="8" name="Group 7"/>
          <p:cNvGrpSpPr/>
          <p:nvPr/>
        </p:nvGrpSpPr>
        <p:grpSpPr>
          <a:xfrm>
            <a:off x="524198" y="139036"/>
            <a:ext cx="5809604" cy="1080120"/>
            <a:chOff x="548680" y="139036"/>
            <a:chExt cx="5809604" cy="1080120"/>
          </a:xfrm>
        </p:grpSpPr>
        <p:pic>
          <p:nvPicPr>
            <p:cNvPr id="53250" name="Picture 2" descr="https://socialanxietyinstitute.org/sites/default/files/Focus.jpg"/>
            <p:cNvPicPr>
              <a:picLocks noChangeAspect="1" noChangeArrowheads="1"/>
            </p:cNvPicPr>
            <p:nvPr/>
          </p:nvPicPr>
          <p:blipFill>
            <a:blip r:embed="rId3" cstate="print"/>
            <a:srcRect/>
            <a:stretch>
              <a:fillRect/>
            </a:stretch>
          </p:blipFill>
          <p:spPr bwMode="auto">
            <a:xfrm>
              <a:off x="2859355" y="139036"/>
              <a:ext cx="1474217" cy="1080120"/>
            </a:xfrm>
            <a:prstGeom prst="rect">
              <a:avLst/>
            </a:prstGeom>
            <a:noFill/>
          </p:spPr>
        </p:pic>
        <p:sp>
          <p:nvSpPr>
            <p:cNvPr id="7" name="TextBox 6"/>
            <p:cNvSpPr txBox="1"/>
            <p:nvPr/>
          </p:nvSpPr>
          <p:spPr>
            <a:xfrm>
              <a:off x="548680" y="395536"/>
              <a:ext cx="5809604" cy="369332"/>
            </a:xfrm>
            <a:prstGeom prst="rect">
              <a:avLst/>
            </a:prstGeom>
            <a:noFill/>
          </p:spPr>
          <p:txBody>
            <a:bodyPr wrap="none" rtlCol="0">
              <a:spAutoFit/>
            </a:bodyPr>
            <a:lstStyle/>
            <a:p>
              <a:r>
                <a:rPr lang="en-GB" dirty="0" smtClean="0">
                  <a:latin typeface="Comic Sans MS" pitchFamily="66" charset="0"/>
                </a:rPr>
                <a:t>We are going to now                on rule 2 – omission. </a:t>
              </a:r>
              <a:endParaRPr lang="en-GB" dirty="0">
                <a:latin typeface="Comic Sans MS" pitchFamily="66" charset="0"/>
              </a:endParaRPr>
            </a:p>
          </p:txBody>
        </p:sp>
      </p:grpSp>
      <p:graphicFrame>
        <p:nvGraphicFramePr>
          <p:cNvPr id="11" name="Table 10"/>
          <p:cNvGraphicFramePr>
            <a:graphicFrameLocks noGrp="1"/>
          </p:cNvGraphicFramePr>
          <p:nvPr/>
        </p:nvGraphicFramePr>
        <p:xfrm>
          <a:off x="476672" y="3315464"/>
          <a:ext cx="5976664" cy="2768704"/>
        </p:xfrm>
        <a:graphic>
          <a:graphicData uri="http://schemas.openxmlformats.org/drawingml/2006/table">
            <a:tbl>
              <a:tblPr firstRow="1" bandRow="1">
                <a:tableStyleId>{5C22544A-7EE6-4342-B048-85BDC9FD1C3A}</a:tableStyleId>
              </a:tblPr>
              <a:tblGrid>
                <a:gridCol w="1494166"/>
                <a:gridCol w="1494166"/>
                <a:gridCol w="1494166"/>
                <a:gridCol w="1494166"/>
              </a:tblGrid>
              <a:tr h="346088">
                <a:tc>
                  <a:txBody>
                    <a:bodyPr/>
                    <a:lstStyle/>
                    <a:p>
                      <a:pPr algn="ctr"/>
                      <a:r>
                        <a:rPr lang="en-GB" sz="1400" b="0" dirty="0" smtClean="0">
                          <a:latin typeface="Comic Sans MS" pitchFamily="66" charset="0"/>
                        </a:rPr>
                        <a:t>Do not </a:t>
                      </a:r>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b="0" dirty="0" smtClean="0">
                          <a:latin typeface="Comic Sans MS" pitchFamily="66" charset="0"/>
                        </a:rPr>
                        <a:t>I am</a:t>
                      </a:r>
                      <a:r>
                        <a:rPr lang="en-GB" sz="1400" b="0" baseline="0" dirty="0" smtClean="0">
                          <a:latin typeface="Comic Sans MS" pitchFamily="66" charset="0"/>
                        </a:rPr>
                        <a:t> </a:t>
                      </a:r>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b="0" dirty="0" smtClean="0">
                          <a:latin typeface="Comic Sans MS" pitchFamily="66" charset="0"/>
                        </a:rPr>
                        <a:t>Where is </a:t>
                      </a:r>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b="0" dirty="0" smtClean="0">
                          <a:latin typeface="Comic Sans MS" pitchFamily="66" charset="0"/>
                        </a:rPr>
                        <a:t>Who is</a:t>
                      </a:r>
                      <a:endParaRPr lang="en-GB" sz="1400" b="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6088">
                <a:tc>
                  <a:txBody>
                    <a:bodyPr/>
                    <a:lstStyle/>
                    <a:p>
                      <a:pPr algn="ctr"/>
                      <a:r>
                        <a:rPr lang="en-GB" sz="1400" i="1" dirty="0" smtClean="0">
                          <a:latin typeface="Comic Sans MS" pitchFamily="66" charset="0"/>
                        </a:rPr>
                        <a:t>Don’t </a:t>
                      </a:r>
                      <a:endParaRPr lang="en-GB" sz="1400" i="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088">
                <a:tc>
                  <a:txBody>
                    <a:bodyPr/>
                    <a:lstStyle/>
                    <a:p>
                      <a:pPr algn="ctr"/>
                      <a:r>
                        <a:rPr lang="en-GB" sz="1400" dirty="0" smtClean="0">
                          <a:solidFill>
                            <a:schemeClr val="bg1"/>
                          </a:solidFill>
                          <a:latin typeface="Comic Sans MS" pitchFamily="66" charset="0"/>
                        </a:rPr>
                        <a:t>It is </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smtClean="0">
                          <a:solidFill>
                            <a:schemeClr val="bg1"/>
                          </a:solidFill>
                          <a:latin typeface="Comic Sans MS" pitchFamily="66" charset="0"/>
                        </a:rPr>
                        <a:t>Is not</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smtClean="0">
                          <a:solidFill>
                            <a:schemeClr val="bg1"/>
                          </a:solidFill>
                          <a:latin typeface="Comic Sans MS" pitchFamily="66" charset="0"/>
                        </a:rPr>
                        <a:t>Could not</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smtClean="0">
                          <a:solidFill>
                            <a:schemeClr val="bg1"/>
                          </a:solidFill>
                          <a:latin typeface="Comic Sans MS" pitchFamily="66" charset="0"/>
                        </a:rPr>
                        <a:t>Who would</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6088">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088">
                <a:tc>
                  <a:txBody>
                    <a:bodyPr/>
                    <a:lstStyle/>
                    <a:p>
                      <a:pPr algn="ctr"/>
                      <a:r>
                        <a:rPr lang="en-GB" sz="1400" dirty="0" smtClean="0">
                          <a:solidFill>
                            <a:schemeClr val="bg1"/>
                          </a:solidFill>
                          <a:latin typeface="Comic Sans MS" pitchFamily="66" charset="0"/>
                        </a:rPr>
                        <a:t>Are not</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smtClean="0">
                          <a:solidFill>
                            <a:schemeClr val="bg1"/>
                          </a:solidFill>
                          <a:latin typeface="Comic Sans MS" pitchFamily="66" charset="0"/>
                        </a:rPr>
                        <a:t>Does not </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smtClean="0">
                          <a:solidFill>
                            <a:schemeClr val="bg1"/>
                          </a:solidFill>
                          <a:latin typeface="Comic Sans MS" pitchFamily="66" charset="0"/>
                        </a:rPr>
                        <a:t>Did not </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smtClean="0">
                          <a:solidFill>
                            <a:schemeClr val="bg1"/>
                          </a:solidFill>
                          <a:latin typeface="Comic Sans MS" pitchFamily="66" charset="0"/>
                        </a:rPr>
                        <a:t>Cannot </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6088">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088">
                <a:tc>
                  <a:txBody>
                    <a:bodyPr/>
                    <a:lstStyle/>
                    <a:p>
                      <a:pPr algn="ctr"/>
                      <a:r>
                        <a:rPr lang="en-GB" sz="1400" dirty="0" smtClean="0">
                          <a:solidFill>
                            <a:schemeClr val="bg1"/>
                          </a:solidFill>
                          <a:latin typeface="Comic Sans MS" pitchFamily="66" charset="0"/>
                        </a:rPr>
                        <a:t>You are </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smtClean="0">
                          <a:solidFill>
                            <a:schemeClr val="bg1"/>
                          </a:solidFill>
                          <a:latin typeface="Comic Sans MS" pitchFamily="66" charset="0"/>
                        </a:rPr>
                        <a:t>Had</a:t>
                      </a:r>
                      <a:r>
                        <a:rPr lang="en-GB" sz="1400" baseline="0" dirty="0" smtClean="0">
                          <a:solidFill>
                            <a:schemeClr val="bg1"/>
                          </a:solidFill>
                          <a:latin typeface="Comic Sans MS" pitchFamily="66" charset="0"/>
                        </a:rPr>
                        <a:t> not</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smtClean="0">
                          <a:solidFill>
                            <a:schemeClr val="bg1"/>
                          </a:solidFill>
                          <a:latin typeface="Comic Sans MS" pitchFamily="66" charset="0"/>
                        </a:rPr>
                        <a:t>I had</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1400" dirty="0" smtClean="0">
                          <a:solidFill>
                            <a:schemeClr val="bg1"/>
                          </a:solidFill>
                          <a:latin typeface="Comic Sans MS" pitchFamily="66" charset="0"/>
                        </a:rPr>
                        <a:t>I have </a:t>
                      </a:r>
                      <a:endParaRPr lang="en-GB" sz="140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6088">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TextBox 11"/>
          <p:cNvSpPr txBox="1"/>
          <p:nvPr/>
        </p:nvSpPr>
        <p:spPr>
          <a:xfrm>
            <a:off x="110969" y="2555776"/>
            <a:ext cx="6636062" cy="584775"/>
          </a:xfrm>
          <a:prstGeom prst="rect">
            <a:avLst/>
          </a:prstGeom>
          <a:noFill/>
        </p:spPr>
        <p:txBody>
          <a:bodyPr wrap="square" rtlCol="0">
            <a:spAutoFit/>
          </a:bodyPr>
          <a:lstStyle/>
          <a:p>
            <a:r>
              <a:rPr lang="en-GB" sz="1600" b="1" dirty="0" smtClean="0">
                <a:solidFill>
                  <a:srgbClr val="0070C0"/>
                </a:solidFill>
                <a:latin typeface="Comic Sans MS" pitchFamily="66" charset="0"/>
              </a:rPr>
              <a:t>Task 1</a:t>
            </a:r>
            <a:r>
              <a:rPr lang="en-GB" sz="1600" dirty="0" smtClean="0">
                <a:latin typeface="Comic Sans MS" pitchFamily="66" charset="0"/>
              </a:rPr>
              <a:t>: change these words into shorter words by </a:t>
            </a:r>
            <a:r>
              <a:rPr lang="en-GB" sz="1600" u="sng" dirty="0" smtClean="0">
                <a:latin typeface="Comic Sans MS" pitchFamily="66" charset="0"/>
              </a:rPr>
              <a:t>omitting </a:t>
            </a:r>
            <a:r>
              <a:rPr lang="en-GB" sz="1600" dirty="0" smtClean="0">
                <a:latin typeface="Comic Sans MS" pitchFamily="66" charset="0"/>
              </a:rPr>
              <a:t>letters. Replace the missing letters with an apostrophe.  </a:t>
            </a:r>
            <a:endParaRPr lang="en-GB" sz="1600" dirty="0">
              <a:latin typeface="Comic Sans MS" pitchFamily="66" charset="0"/>
            </a:endParaRPr>
          </a:p>
        </p:txBody>
      </p:sp>
      <p:sp>
        <p:nvSpPr>
          <p:cNvPr id="13" name="TextBox 12"/>
          <p:cNvSpPr txBox="1"/>
          <p:nvPr/>
        </p:nvSpPr>
        <p:spPr>
          <a:xfrm>
            <a:off x="110969" y="7587625"/>
            <a:ext cx="6636062" cy="584775"/>
          </a:xfrm>
          <a:prstGeom prst="rect">
            <a:avLst/>
          </a:prstGeom>
          <a:noFill/>
        </p:spPr>
        <p:txBody>
          <a:bodyPr wrap="square" rtlCol="0">
            <a:spAutoFit/>
          </a:bodyPr>
          <a:lstStyle/>
          <a:p>
            <a:r>
              <a:rPr lang="en-GB" sz="1600" b="1" dirty="0" smtClean="0">
                <a:solidFill>
                  <a:srgbClr val="0070C0"/>
                </a:solidFill>
                <a:latin typeface="Comic Sans MS" pitchFamily="66" charset="0"/>
              </a:rPr>
              <a:t>Task 2</a:t>
            </a:r>
            <a:r>
              <a:rPr lang="en-GB" sz="1600" dirty="0" smtClean="0">
                <a:latin typeface="Comic Sans MS" pitchFamily="66" charset="0"/>
              </a:rPr>
              <a:t>: change these words into shorter words by </a:t>
            </a:r>
            <a:r>
              <a:rPr lang="en-GB" sz="1600" u="sng" dirty="0" smtClean="0">
                <a:latin typeface="Comic Sans MS" pitchFamily="66" charset="0"/>
              </a:rPr>
              <a:t>omitting </a:t>
            </a:r>
            <a:r>
              <a:rPr lang="en-GB" sz="1600" dirty="0" smtClean="0">
                <a:latin typeface="Comic Sans MS" pitchFamily="66" charset="0"/>
              </a:rPr>
              <a:t>letters. Replace the missing letters with an apostrophe.  </a:t>
            </a:r>
            <a:endParaRPr lang="en-GB" sz="1600" dirty="0">
              <a:latin typeface="Comic Sans MS" pitchFamily="66" charset="0"/>
            </a:endParaRPr>
          </a:p>
        </p:txBody>
      </p:sp>
      <p:pic>
        <p:nvPicPr>
          <p:cNvPr id="14" name="Picture 3" descr="F:\Images\yellow_posti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016" y="6300192"/>
            <a:ext cx="1340768"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332657" y="6661973"/>
            <a:ext cx="1008112" cy="646331"/>
          </a:xfrm>
          <a:prstGeom prst="rect">
            <a:avLst/>
          </a:prstGeom>
          <a:noFill/>
        </p:spPr>
        <p:txBody>
          <a:bodyPr wrap="square" rtlCol="0">
            <a:spAutoFit/>
          </a:bodyPr>
          <a:lstStyle/>
          <a:p>
            <a:pPr algn="ctr"/>
            <a:r>
              <a:rPr lang="en-GB" dirty="0" smtClean="0">
                <a:latin typeface="Comic Sans MS" pitchFamily="66" charset="0"/>
              </a:rPr>
              <a:t>New rule! </a:t>
            </a:r>
            <a:endParaRPr lang="en-GB" dirty="0">
              <a:latin typeface="Comic Sans MS" pitchFamily="66" charset="0"/>
            </a:endParaRPr>
          </a:p>
        </p:txBody>
      </p:sp>
      <p:sp>
        <p:nvSpPr>
          <p:cNvPr id="16" name="TextBox 15"/>
          <p:cNvSpPr txBox="1"/>
          <p:nvPr/>
        </p:nvSpPr>
        <p:spPr>
          <a:xfrm>
            <a:off x="1484784" y="6569640"/>
            <a:ext cx="5040560" cy="738664"/>
          </a:xfrm>
          <a:prstGeom prst="rect">
            <a:avLst/>
          </a:prstGeom>
          <a:noFill/>
        </p:spPr>
        <p:txBody>
          <a:bodyPr wrap="square" rtlCol="0">
            <a:spAutoFit/>
          </a:bodyPr>
          <a:lstStyle/>
          <a:p>
            <a:r>
              <a:rPr lang="en-GB" sz="1400" dirty="0" smtClean="0">
                <a:latin typeface="Comic Sans MS" pitchFamily="66" charset="0"/>
              </a:rPr>
              <a:t>If you are writing a </a:t>
            </a:r>
            <a:r>
              <a:rPr lang="en-GB" sz="1400" b="1" u="sng" dirty="0" smtClean="0">
                <a:latin typeface="Comic Sans MS" pitchFamily="66" charset="0"/>
              </a:rPr>
              <a:t>formal</a:t>
            </a:r>
            <a:r>
              <a:rPr lang="en-GB" sz="1400" dirty="0" smtClean="0">
                <a:latin typeface="Comic Sans MS" pitchFamily="66" charset="0"/>
              </a:rPr>
              <a:t> piece then you should write all words in full. It is considered too informal to use contractions and omissions. </a:t>
            </a:r>
            <a:endParaRPr lang="en-GB" sz="1400"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1340768" y="3244984"/>
          <a:ext cx="5256584" cy="822960"/>
        </p:xfrm>
        <a:graphic>
          <a:graphicData uri="http://schemas.openxmlformats.org/drawingml/2006/table">
            <a:tbl>
              <a:tblPr firstRow="1" bandRow="1">
                <a:tableStyleId>{5C22544A-7EE6-4342-B048-85BDC9FD1C3A}</a:tableStyleId>
              </a:tblPr>
              <a:tblGrid>
                <a:gridCol w="5256584"/>
              </a:tblGrid>
              <a:tr h="240027">
                <a:tc>
                  <a:txBody>
                    <a:bodyPr/>
                    <a:lstStyle/>
                    <a:p>
                      <a:endParaRPr lang="en-GB" sz="1200" dirty="0"/>
                    </a:p>
                  </a:txBody>
                  <a:tcPr>
                    <a:lnB w="12700" cap="flat" cmpd="sng" algn="ctr">
                      <a:solidFill>
                        <a:schemeClr val="tx1"/>
                      </a:solidFill>
                      <a:prstDash val="solid"/>
                      <a:round/>
                      <a:headEnd type="none" w="med" len="med"/>
                      <a:tailEnd type="none" w="med" len="med"/>
                    </a:lnB>
                    <a:noFill/>
                  </a:tcPr>
                </a:tc>
              </a:tr>
              <a:tr h="240027">
                <a:tc>
                  <a:txBody>
                    <a:bodyPr/>
                    <a:lstStyle/>
                    <a:p>
                      <a:endParaRPr lang="en-GB" sz="12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027">
                <a:tc>
                  <a:txBody>
                    <a:bodyPr/>
                    <a:lstStyle/>
                    <a:p>
                      <a:endParaRPr lang="en-GB"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1340768" y="2719537"/>
            <a:ext cx="5256584" cy="50405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latin typeface="Comic Sans MS" pitchFamily="66" charset="0"/>
              </a:rPr>
              <a:t>Last time I told you – why </a:t>
            </a:r>
            <a:r>
              <a:rPr lang="en-GB" sz="1200" i="1" dirty="0" smtClean="0">
                <a:latin typeface="Comic Sans MS" pitchFamily="66" charset="0"/>
              </a:rPr>
              <a:t>is</a:t>
            </a:r>
            <a:r>
              <a:rPr lang="en-GB" sz="1200" dirty="0" smtClean="0">
                <a:latin typeface="Comic Sans MS" pitchFamily="66" charset="0"/>
              </a:rPr>
              <a:t> it important for you to understand metalanguage?  Explain below. </a:t>
            </a:r>
          </a:p>
        </p:txBody>
      </p:sp>
      <p:sp>
        <p:nvSpPr>
          <p:cNvPr id="4" name="TextBox 3"/>
          <p:cNvSpPr txBox="1"/>
          <p:nvPr/>
        </p:nvSpPr>
        <p:spPr>
          <a:xfrm>
            <a:off x="1619049" y="107504"/>
            <a:ext cx="3619902" cy="461665"/>
          </a:xfrm>
          <a:prstGeom prst="rect">
            <a:avLst/>
          </a:prstGeom>
          <a:noFill/>
        </p:spPr>
        <p:txBody>
          <a:bodyPr wrap="none" rtlCol="0">
            <a:spAutoFit/>
          </a:bodyPr>
          <a:lstStyle/>
          <a:p>
            <a:r>
              <a:rPr lang="en-GB" sz="2400" dirty="0" smtClean="0">
                <a:solidFill>
                  <a:srgbClr val="0070C0"/>
                </a:solidFill>
                <a:latin typeface="Comic Sans MS" pitchFamily="66" charset="0"/>
              </a:rPr>
              <a:t>Metalanguage continued</a:t>
            </a:r>
            <a:endParaRPr lang="en-GB" sz="2400" dirty="0">
              <a:solidFill>
                <a:srgbClr val="0070C0"/>
              </a:solidFill>
              <a:latin typeface="Comic Sans MS" pitchFamily="66" charset="0"/>
            </a:endParaRPr>
          </a:p>
        </p:txBody>
      </p:sp>
      <p:pic>
        <p:nvPicPr>
          <p:cNvPr id="59394" name="Picture 2" descr="http://www.brainpickings.org/wp-content/uploads/2012/04/rainbowbrain.png"/>
          <p:cNvPicPr>
            <a:picLocks noChangeAspect="1" noChangeArrowheads="1"/>
          </p:cNvPicPr>
          <p:nvPr/>
        </p:nvPicPr>
        <p:blipFill>
          <a:blip r:embed="rId2" cstate="print"/>
          <a:srcRect/>
          <a:stretch>
            <a:fillRect/>
          </a:stretch>
        </p:blipFill>
        <p:spPr bwMode="auto">
          <a:xfrm>
            <a:off x="5589659" y="323528"/>
            <a:ext cx="1151709" cy="1512168"/>
          </a:xfrm>
          <a:prstGeom prst="rect">
            <a:avLst/>
          </a:prstGeom>
          <a:noFill/>
        </p:spPr>
      </p:pic>
      <p:pic>
        <p:nvPicPr>
          <p:cNvPr id="59396" name="Picture 4" descr="https://www.copyrightsworld.com/wp-content/uploads/Copyright-Importanc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8640" y="2411760"/>
            <a:ext cx="1093828" cy="1080121"/>
          </a:xfrm>
          <a:prstGeom prst="rect">
            <a:avLst/>
          </a:prstGeom>
          <a:noFill/>
        </p:spPr>
      </p:pic>
      <p:sp>
        <p:nvSpPr>
          <p:cNvPr id="9" name="TextBox 8"/>
          <p:cNvSpPr txBox="1"/>
          <p:nvPr/>
        </p:nvSpPr>
        <p:spPr>
          <a:xfrm>
            <a:off x="1268760" y="2411760"/>
            <a:ext cx="4423006" cy="307777"/>
          </a:xfrm>
          <a:prstGeom prst="rect">
            <a:avLst/>
          </a:prstGeom>
          <a:noFill/>
        </p:spPr>
        <p:txBody>
          <a:bodyPr wrap="none" rtlCol="0">
            <a:spAutoFit/>
          </a:bodyPr>
          <a:lstStyle/>
          <a:p>
            <a:r>
              <a:rPr lang="en-GB" sz="1400" dirty="0" smtClean="0">
                <a:latin typeface="Comic Sans MS" pitchFamily="66" charset="0"/>
              </a:rPr>
              <a:t>Why is it important to understand metalanguage? </a:t>
            </a:r>
            <a:endParaRPr lang="en-GB" sz="1400" dirty="0">
              <a:latin typeface="Comic Sans MS" pitchFamily="66" charset="0"/>
            </a:endParaRPr>
          </a:p>
        </p:txBody>
      </p:sp>
      <p:pic>
        <p:nvPicPr>
          <p:cNvPr id="59398" name="Picture 6" descr="http://chsweb.lr.k12.nj.us/dprocida/procidawebquest/task.gif"/>
          <p:cNvPicPr>
            <a:picLocks noChangeAspect="1" noChangeArrowheads="1"/>
          </p:cNvPicPr>
          <p:nvPr/>
        </p:nvPicPr>
        <p:blipFill>
          <a:blip r:embed="rId4" cstate="print"/>
          <a:srcRect/>
          <a:stretch>
            <a:fillRect/>
          </a:stretch>
        </p:blipFill>
        <p:spPr bwMode="auto">
          <a:xfrm>
            <a:off x="188640" y="4055902"/>
            <a:ext cx="1224136" cy="1236178"/>
          </a:xfrm>
          <a:prstGeom prst="rect">
            <a:avLst/>
          </a:prstGeom>
          <a:noFill/>
        </p:spPr>
      </p:pic>
      <p:sp>
        <p:nvSpPr>
          <p:cNvPr id="11" name="TextBox 10"/>
          <p:cNvSpPr txBox="1"/>
          <p:nvPr/>
        </p:nvSpPr>
        <p:spPr>
          <a:xfrm>
            <a:off x="1412776" y="4325931"/>
            <a:ext cx="5184576" cy="954107"/>
          </a:xfrm>
          <a:prstGeom prst="rect">
            <a:avLst/>
          </a:prstGeom>
          <a:noFill/>
        </p:spPr>
        <p:txBody>
          <a:bodyPr wrap="square" rtlCol="0">
            <a:spAutoFit/>
          </a:bodyPr>
          <a:lstStyle/>
          <a:p>
            <a:pPr marL="342900" indent="-342900">
              <a:buAutoNum type="arabicPeriod"/>
            </a:pPr>
            <a:r>
              <a:rPr lang="en-GB" sz="1400" dirty="0" smtClean="0">
                <a:latin typeface="Comic Sans MS" pitchFamily="66" charset="0"/>
              </a:rPr>
              <a:t>Find the definition of the word and write it </a:t>
            </a:r>
            <a:r>
              <a:rPr lang="en-GB" sz="1400" u="sng" dirty="0" smtClean="0">
                <a:latin typeface="Comic Sans MS" pitchFamily="66" charset="0"/>
              </a:rPr>
              <a:t>in your own words. </a:t>
            </a:r>
          </a:p>
          <a:p>
            <a:pPr marL="342900" indent="-342900">
              <a:buAutoNum type="arabicPeriod"/>
            </a:pPr>
            <a:r>
              <a:rPr lang="en-GB" sz="1400" dirty="0" smtClean="0">
                <a:latin typeface="Comic Sans MS" pitchFamily="66" charset="0"/>
              </a:rPr>
              <a:t>Write a sentence using the type of metalanguage you have defined. Circle or underline the metalanguage. </a:t>
            </a:r>
            <a:endParaRPr lang="en-GB" sz="1400" dirty="0">
              <a:latin typeface="Comic Sans MS" pitchFamily="66" charset="0"/>
            </a:endParaRPr>
          </a:p>
        </p:txBody>
      </p:sp>
      <p:graphicFrame>
        <p:nvGraphicFramePr>
          <p:cNvPr id="13" name="Table 12"/>
          <p:cNvGraphicFramePr>
            <a:graphicFrameLocks noGrp="1"/>
          </p:cNvGraphicFramePr>
          <p:nvPr/>
        </p:nvGraphicFramePr>
        <p:xfrm>
          <a:off x="332656" y="5335246"/>
          <a:ext cx="6264696" cy="3629242"/>
        </p:xfrm>
        <a:graphic>
          <a:graphicData uri="http://schemas.openxmlformats.org/drawingml/2006/table">
            <a:tbl>
              <a:tblPr firstRow="1" bandRow="1">
                <a:tableStyleId>{5C22544A-7EE6-4342-B048-85BDC9FD1C3A}</a:tableStyleId>
              </a:tblPr>
              <a:tblGrid>
                <a:gridCol w="6264696"/>
              </a:tblGrid>
              <a:tr h="424846">
                <a:tc>
                  <a:txBody>
                    <a:bodyPr/>
                    <a:lstStyle/>
                    <a:p>
                      <a:r>
                        <a:rPr lang="en-GB" sz="1400" b="1" dirty="0" smtClean="0">
                          <a:solidFill>
                            <a:sysClr val="windowText" lastClr="000000"/>
                          </a:solidFill>
                          <a:latin typeface="Comic Sans MS" pitchFamily="66" charset="0"/>
                        </a:rPr>
                        <a:t>Word: Noun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424846">
                <a:tc>
                  <a:txBody>
                    <a:bodyPr/>
                    <a:lstStyle/>
                    <a:p>
                      <a:r>
                        <a:rPr lang="en-GB" sz="1400" b="1" dirty="0" smtClean="0">
                          <a:solidFill>
                            <a:sysClr val="windowText" lastClr="000000"/>
                          </a:solidFill>
                          <a:latin typeface="Comic Sans MS" pitchFamily="66" charset="0"/>
                        </a:rPr>
                        <a:t>Definition</a:t>
                      </a:r>
                      <a:r>
                        <a:rPr lang="en-GB" sz="1200" b="1" dirty="0" smtClean="0">
                          <a:solidFill>
                            <a:sysClr val="windowText" lastClr="000000"/>
                          </a:solidFill>
                          <a:latin typeface="Comic Sans MS" pitchFamily="66" charset="0"/>
                        </a:rPr>
                        <a:t>: </a:t>
                      </a:r>
                      <a:r>
                        <a:rPr lang="en-GB" sz="1200" b="0" dirty="0" smtClean="0">
                          <a:solidFill>
                            <a:sysClr val="windowText" lastClr="000000"/>
                          </a:solidFill>
                          <a:latin typeface="Comic Sans MS" pitchFamily="66" charset="0"/>
                        </a:rPr>
                        <a:t>A person,</a:t>
                      </a:r>
                      <a:r>
                        <a:rPr lang="en-GB" sz="1200" b="0" baseline="0" dirty="0" smtClean="0">
                          <a:solidFill>
                            <a:sysClr val="windowText" lastClr="000000"/>
                          </a:solidFill>
                          <a:latin typeface="Comic Sans MS" pitchFamily="66" charset="0"/>
                        </a:rPr>
                        <a:t> place or thing – if it is a proper noun then you need to use a capital letter. These are always the subject of the sentence. </a:t>
                      </a:r>
                      <a:endParaRPr lang="en-GB" sz="14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424846">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r>
                        <a:rPr lang="en-GB" sz="1200" b="0" baseline="0" dirty="0" smtClean="0">
                          <a:solidFill>
                            <a:sysClr val="windowText" lastClr="000000"/>
                          </a:solidFill>
                          <a:latin typeface="Comic Sans MS" pitchFamily="66" charset="0"/>
                        </a:rPr>
                        <a:t>The </a:t>
                      </a:r>
                      <a:r>
                        <a:rPr lang="en-GB" sz="1200" b="0" u="sng" baseline="0" dirty="0" smtClean="0">
                          <a:solidFill>
                            <a:sysClr val="windowText" lastClr="000000"/>
                          </a:solidFill>
                          <a:latin typeface="Comic Sans MS" pitchFamily="66" charset="0"/>
                        </a:rPr>
                        <a:t>princess</a:t>
                      </a:r>
                      <a:r>
                        <a:rPr lang="en-GB" sz="1200" b="0" baseline="0" dirty="0" smtClean="0">
                          <a:solidFill>
                            <a:sysClr val="windowText" lastClr="000000"/>
                          </a:solidFill>
                          <a:latin typeface="Comic Sans MS" pitchFamily="66" charset="0"/>
                        </a:rPr>
                        <a:t> was exceptionally beautiful. </a:t>
                      </a:r>
                      <a:endParaRPr lang="en-GB" sz="12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165622">
                <a:tc>
                  <a:txBody>
                    <a:bodyPr/>
                    <a:lstStyle/>
                    <a:p>
                      <a:endParaRPr lang="en-GB" sz="500" b="1"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4846">
                <a:tc>
                  <a:txBody>
                    <a:bodyPr/>
                    <a:lstStyle/>
                    <a:p>
                      <a:r>
                        <a:rPr lang="en-GB" sz="1400" b="1" dirty="0" smtClean="0">
                          <a:latin typeface="Comic Sans MS" pitchFamily="66" charset="0"/>
                        </a:rPr>
                        <a:t>Word: Acronym </a:t>
                      </a:r>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424846">
                <a:tc>
                  <a:txBody>
                    <a:bodyPr/>
                    <a:lstStyle/>
                    <a:p>
                      <a:r>
                        <a:rPr lang="en-GB" sz="1400" b="1" dirty="0" smtClean="0">
                          <a:latin typeface="Comic Sans MS" pitchFamily="66" charset="0"/>
                        </a:rPr>
                        <a:t>Definition:</a:t>
                      </a:r>
                      <a:r>
                        <a:rPr lang="en-GB" sz="1400" b="1" baseline="0" dirty="0" smtClean="0">
                          <a:latin typeface="Comic Sans MS" pitchFamily="66" charset="0"/>
                        </a:rPr>
                        <a:t> </a:t>
                      </a:r>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846">
                <a:tc>
                  <a:txBody>
                    <a:bodyPr/>
                    <a:lstStyle/>
                    <a:p>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846">
                <a:tc>
                  <a:txBody>
                    <a:bodyPr/>
                    <a:lstStyle/>
                    <a:p>
                      <a:r>
                        <a:rPr lang="en-GB" sz="1400" b="1" dirty="0" smtClean="0">
                          <a:latin typeface="Comic Sans MS" pitchFamily="66" charset="0"/>
                        </a:rPr>
                        <a:t>Sentence: </a:t>
                      </a:r>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846">
                <a:tc>
                  <a:txBody>
                    <a:bodyPr/>
                    <a:lstStyle/>
                    <a:p>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260648" y="1259632"/>
          <a:ext cx="5256584" cy="822960"/>
        </p:xfrm>
        <a:graphic>
          <a:graphicData uri="http://schemas.openxmlformats.org/drawingml/2006/table">
            <a:tbl>
              <a:tblPr firstRow="1" bandRow="1">
                <a:tableStyleId>{5C22544A-7EE6-4342-B048-85BDC9FD1C3A}</a:tableStyleId>
              </a:tblPr>
              <a:tblGrid>
                <a:gridCol w="5256584"/>
              </a:tblGrid>
              <a:tr h="240027">
                <a:tc>
                  <a:txBody>
                    <a:bodyPr/>
                    <a:lstStyle/>
                    <a:p>
                      <a:endParaRPr lang="en-GB" sz="1200" dirty="0"/>
                    </a:p>
                  </a:txBody>
                  <a:tcPr>
                    <a:lnB w="12700" cap="flat" cmpd="sng" algn="ctr">
                      <a:solidFill>
                        <a:schemeClr val="tx1"/>
                      </a:solidFill>
                      <a:prstDash val="solid"/>
                      <a:round/>
                      <a:headEnd type="none" w="med" len="med"/>
                      <a:tailEnd type="none" w="med" len="med"/>
                    </a:lnB>
                    <a:noFill/>
                  </a:tcPr>
                </a:tc>
              </a:tr>
              <a:tr h="240027">
                <a:tc>
                  <a:txBody>
                    <a:bodyPr/>
                    <a:lstStyle/>
                    <a:p>
                      <a:endParaRPr lang="en-GB" sz="12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027">
                <a:tc>
                  <a:txBody>
                    <a:bodyPr/>
                    <a:lstStyle/>
                    <a:p>
                      <a:endParaRPr lang="en-GB"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260648" y="611560"/>
            <a:ext cx="5256584" cy="64807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We looked at metalanguage in the last booklet. Write a short definition below of what this is. If you can’t remember then you can always ask a friend!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8640" y="251520"/>
          <a:ext cx="6408712" cy="8640950"/>
        </p:xfrm>
        <a:graphic>
          <a:graphicData uri="http://schemas.openxmlformats.org/drawingml/2006/table">
            <a:tbl>
              <a:tblPr firstRow="1" bandRow="1">
                <a:tableStyleId>{5C22544A-7EE6-4342-B048-85BDC9FD1C3A}</a:tableStyleId>
              </a:tblPr>
              <a:tblGrid>
                <a:gridCol w="6408712"/>
              </a:tblGrid>
              <a:tr h="345638">
                <a:tc>
                  <a:txBody>
                    <a:bodyPr/>
                    <a:lstStyle/>
                    <a:p>
                      <a:r>
                        <a:rPr lang="en-GB" sz="1400" b="1" dirty="0" smtClean="0">
                          <a:solidFill>
                            <a:sysClr val="windowText" lastClr="000000"/>
                          </a:solidFill>
                          <a:latin typeface="Comic Sans MS" pitchFamily="66" charset="0"/>
                        </a:rPr>
                        <a:t>Word: Analogy</a:t>
                      </a:r>
                      <a:r>
                        <a:rPr lang="en-GB" sz="1400" b="1" baseline="0" dirty="0" smtClean="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5638">
                <a:tc>
                  <a:txBody>
                    <a:bodyPr/>
                    <a:lstStyle/>
                    <a:p>
                      <a:r>
                        <a:rPr lang="en-GB" sz="1400" b="1" dirty="0" smtClean="0">
                          <a:solidFill>
                            <a:sysClr val="windowText" lastClr="000000"/>
                          </a:solidFill>
                          <a:latin typeface="Comic Sans MS" pitchFamily="66" charset="0"/>
                        </a:rPr>
                        <a:t>Definition: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Word: Antagonist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5638">
                <a:tc>
                  <a:txBody>
                    <a:bodyPr/>
                    <a:lstStyle/>
                    <a:p>
                      <a:r>
                        <a:rPr lang="en-GB" sz="1400" b="1" dirty="0" smtClean="0">
                          <a:solidFill>
                            <a:sysClr val="windowText" lastClr="000000"/>
                          </a:solidFill>
                          <a:latin typeface="Comic Sans MS" pitchFamily="66" charset="0"/>
                        </a:rPr>
                        <a:t>Definition: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Word: Cliché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5638">
                <a:tc>
                  <a:txBody>
                    <a:bodyPr/>
                    <a:lstStyle/>
                    <a:p>
                      <a:r>
                        <a:rPr lang="en-GB" sz="1400" b="1" dirty="0" smtClean="0">
                          <a:solidFill>
                            <a:sysClr val="windowText" lastClr="000000"/>
                          </a:solidFill>
                          <a:latin typeface="Comic Sans MS" pitchFamily="66" charset="0"/>
                        </a:rPr>
                        <a:t>Definition: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Word: Genre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5638">
                <a:tc>
                  <a:txBody>
                    <a:bodyPr/>
                    <a:lstStyle/>
                    <a:p>
                      <a:r>
                        <a:rPr lang="en-GB" sz="1400" b="1" dirty="0" smtClean="0">
                          <a:solidFill>
                            <a:sysClr val="windowText" lastClr="000000"/>
                          </a:solidFill>
                          <a:latin typeface="Comic Sans MS" pitchFamily="66" charset="0"/>
                        </a:rPr>
                        <a:t>Definition: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Word: Irony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5638">
                <a:tc>
                  <a:txBody>
                    <a:bodyPr/>
                    <a:lstStyle/>
                    <a:p>
                      <a:r>
                        <a:rPr lang="en-GB" sz="1400" b="1" dirty="0" smtClean="0">
                          <a:solidFill>
                            <a:sysClr val="windowText" lastClr="000000"/>
                          </a:solidFill>
                          <a:latin typeface="Comic Sans MS" pitchFamily="66" charset="0"/>
                        </a:rPr>
                        <a:t>Definition: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030A0"/>
        </a:solidFill>
        <a:ln>
          <a:solidFill>
            <a:schemeClr val="tx1"/>
          </a:solidFill>
        </a:ln>
      </a:spPr>
      <a:bodyPr rtlCol="0" anchor="ctr"/>
      <a:lstStyle>
        <a:defPPr>
          <a:defRPr sz="1400" dirty="0" smtClean="0">
            <a:latin typeface="Comic Sans MS" pitchFamily="66"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3382</TotalTime>
  <Words>2996</Words>
  <Application>Microsoft Office PowerPoint</Application>
  <PresentationFormat>On-screen Show (4:3)</PresentationFormat>
  <Paragraphs>350</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SLP</dc:creator>
  <cp:lastModifiedBy>Sarah</cp:lastModifiedBy>
  <cp:revision>356</cp:revision>
  <cp:lastPrinted>2015-04-20T15:07:55Z</cp:lastPrinted>
  <dcterms:created xsi:type="dcterms:W3CDTF">2014-11-04T11:02:56Z</dcterms:created>
  <dcterms:modified xsi:type="dcterms:W3CDTF">2015-10-07T20:27:38Z</dcterms:modified>
</cp:coreProperties>
</file>