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D304D3BB-9E5B-4461-9E79-CCDD4E7BD426}">
          <p14:sldIdLst>
            <p14:sldId id="256"/>
            <p14:sldId id="257"/>
            <p14:sldId id="258"/>
            <p14:sldId id="260"/>
            <p14:sldId id="26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E9A51-8EBE-48FF-8CC8-CD06B5B6841E}" type="datetimeFigureOut">
              <a:rPr lang="en-GB" smtClean="0"/>
              <a:pPr/>
              <a:t>06/07/2016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DBB7C-8870-493F-9D73-0D78DE0E14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67360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E9A51-8EBE-48FF-8CC8-CD06B5B6841E}" type="datetimeFigureOut">
              <a:rPr lang="en-GB" smtClean="0"/>
              <a:pPr/>
              <a:t>06/07/2016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DBB7C-8870-493F-9D73-0D78DE0E14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23936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E9A51-8EBE-48FF-8CC8-CD06B5B6841E}" type="datetimeFigureOut">
              <a:rPr lang="en-GB" smtClean="0"/>
              <a:pPr/>
              <a:t>06/07/2016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DBB7C-8870-493F-9D73-0D78DE0E14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34303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F23E-52B8-4467-948C-14DF5803474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A3BB-EA20-4FE2-89D0-18169498CFF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1640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F23E-52B8-4467-948C-14DF5803474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A3BB-EA20-4FE2-89D0-18169498CFF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0143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F23E-52B8-4467-948C-14DF5803474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A3BB-EA20-4FE2-89D0-18169498CFF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7605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F23E-52B8-4467-948C-14DF5803474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A3BB-EA20-4FE2-89D0-18169498CFF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5217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F23E-52B8-4467-948C-14DF5803474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A3BB-EA20-4FE2-89D0-18169498CFF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74788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F23E-52B8-4467-948C-14DF5803474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A3BB-EA20-4FE2-89D0-18169498CFF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58545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F23E-52B8-4467-948C-14DF5803474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A3BB-EA20-4FE2-89D0-18169498CFF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17439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F23E-52B8-4467-948C-14DF5803474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A3BB-EA20-4FE2-89D0-18169498CFF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0340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E9A51-8EBE-48FF-8CC8-CD06B5B6841E}" type="datetimeFigureOut">
              <a:rPr lang="en-GB" smtClean="0"/>
              <a:pPr/>
              <a:t>06/07/2016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DBB7C-8870-493F-9D73-0D78DE0E14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625025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F23E-52B8-4467-948C-14DF5803474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A3BB-EA20-4FE2-89D0-18169498CFF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67752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F23E-52B8-4467-948C-14DF5803474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A3BB-EA20-4FE2-89D0-18169498CFF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13681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F23E-52B8-4467-948C-14DF5803474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A3BB-EA20-4FE2-89D0-18169498CFF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381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E9A51-8EBE-48FF-8CC8-CD06B5B6841E}" type="datetimeFigureOut">
              <a:rPr lang="en-GB" smtClean="0"/>
              <a:pPr/>
              <a:t>06/07/2016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DBB7C-8870-493F-9D73-0D78DE0E14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20951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E9A51-8EBE-48FF-8CC8-CD06B5B6841E}" type="datetimeFigureOut">
              <a:rPr lang="en-GB" smtClean="0"/>
              <a:pPr/>
              <a:t>06/07/2016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DBB7C-8870-493F-9D73-0D78DE0E14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83242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E9A51-8EBE-48FF-8CC8-CD06B5B6841E}" type="datetimeFigureOut">
              <a:rPr lang="en-GB" smtClean="0"/>
              <a:pPr/>
              <a:t>06/07/2016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DBB7C-8870-493F-9D73-0D78DE0E14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78380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E9A51-8EBE-48FF-8CC8-CD06B5B6841E}" type="datetimeFigureOut">
              <a:rPr lang="en-GB" smtClean="0"/>
              <a:pPr/>
              <a:t>06/07/2016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DBB7C-8870-493F-9D73-0D78DE0E14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48439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E9A51-8EBE-48FF-8CC8-CD06B5B6841E}" type="datetimeFigureOut">
              <a:rPr lang="en-GB" smtClean="0"/>
              <a:pPr/>
              <a:t>06/07/2016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DBB7C-8870-493F-9D73-0D78DE0E14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46547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E9A51-8EBE-48FF-8CC8-CD06B5B6841E}" type="datetimeFigureOut">
              <a:rPr lang="en-GB" smtClean="0"/>
              <a:pPr/>
              <a:t>06/07/2016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DBB7C-8870-493F-9D73-0D78DE0E14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46428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E9A51-8EBE-48FF-8CC8-CD06B5B6841E}" type="datetimeFigureOut">
              <a:rPr lang="en-GB" smtClean="0"/>
              <a:pPr/>
              <a:t>06/07/2016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DBB7C-8870-493F-9D73-0D78DE0E14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87863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onotype Corsiva" panose="03010101010201010101" pitchFamily="66" charset="0"/>
              </a:defRPr>
            </a:lvl1pPr>
          </a:lstStyle>
          <a:p>
            <a:fld id="{58DE9A51-8EBE-48FF-8CC8-CD06B5B6841E}" type="datetimeFigureOut">
              <a:rPr lang="en-GB" smtClean="0"/>
              <a:pPr/>
              <a:t>06/07/2016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otype Corsiva" panose="03010101010201010101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otype Corsiva" panose="03010101010201010101" pitchFamily="66" charset="0"/>
              </a:defRPr>
            </a:lvl1pPr>
          </a:lstStyle>
          <a:p>
            <a:fld id="{05BDBB7C-8870-493F-9D73-0D78DE0E146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62135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Monotype Corsiva" panose="03010101010201010101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Monotype Corsiva" panose="03010101010201010101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Monotype Corsiva" panose="03010101010201010101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Monotype Corsiva" panose="03010101010201010101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Monotype Corsiva" panose="03010101010201010101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Monotype Corsiva" panose="03010101010201010101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1F23E-52B8-4467-948C-14DF5803474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CA3BB-EA20-4FE2-89D0-18169498CFF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458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5400" dirty="0" smtClean="0"/>
              <a:t>Planning coursework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26976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L.O: to gain an understanding of how to hit the AOs.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5549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08112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3168352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/>
            <a:r>
              <a:rPr lang="en-GB" sz="2400" dirty="0">
                <a:latin typeface="Book Antiqua" panose="02040602050305030304" pitchFamily="18" charset="0"/>
              </a:rPr>
              <a:t>To what extent is feminist criticism helpful in opening up potential meanings in..?</a:t>
            </a:r>
          </a:p>
          <a:p>
            <a:pPr lvl="0"/>
            <a:r>
              <a:rPr lang="en-GB" sz="2400" dirty="0">
                <a:latin typeface="Book Antiqua" panose="02040602050305030304" pitchFamily="18" charset="0"/>
              </a:rPr>
              <a:t>How significant is feminist theory in understanding the poetry of..?</a:t>
            </a:r>
          </a:p>
          <a:p>
            <a:pPr lvl="0"/>
            <a:r>
              <a:rPr lang="en-GB" sz="2400" dirty="0">
                <a:latin typeface="Book Antiqua" panose="02040602050305030304" pitchFamily="18" charset="0"/>
              </a:rPr>
              <a:t>Feminist theory is concerned with presentations of gender. How is the presentation of men/women significant in the poetry of...?</a:t>
            </a:r>
          </a:p>
        </p:txBody>
      </p:sp>
    </p:spTree>
    <p:extLst>
      <p:ext uri="{BB962C8B-B14F-4D97-AF65-F5344CB8AC3E}">
        <p14:creationId xmlns:p14="http://schemas.microsoft.com/office/powerpoint/2010/main" xmlns="" val="3917451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853" y="188640"/>
            <a:ext cx="8229600" cy="1143000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/>
              <a:t>Probable 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3" y="1484784"/>
            <a:ext cx="8184909" cy="5373216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/>
            <a:r>
              <a:rPr lang="en-US" sz="2400" dirty="0" smtClean="0">
                <a:latin typeface="Book Antiqua" panose="02040602050305030304" pitchFamily="18" charset="0"/>
              </a:rPr>
              <a:t>First</a:t>
            </a:r>
            <a:r>
              <a:rPr lang="en-US" sz="2400" dirty="0">
                <a:latin typeface="Book Antiqua" panose="02040602050305030304" pitchFamily="18" charset="0"/>
              </a:rPr>
              <a:t>, second and third wave feminism;</a:t>
            </a:r>
            <a:endParaRPr lang="en-GB" sz="2400" dirty="0">
              <a:latin typeface="Book Antiqua" panose="02040602050305030304" pitchFamily="18" charset="0"/>
            </a:endParaRPr>
          </a:p>
          <a:p>
            <a:pPr lvl="0"/>
            <a:r>
              <a:rPr lang="en-US" sz="2400" dirty="0">
                <a:latin typeface="Book Antiqua" panose="02040602050305030304" pitchFamily="18" charset="0"/>
              </a:rPr>
              <a:t>Repression of sexuality;</a:t>
            </a:r>
            <a:endParaRPr lang="en-GB" sz="2400" dirty="0">
              <a:latin typeface="Book Antiqua" panose="02040602050305030304" pitchFamily="18" charset="0"/>
            </a:endParaRPr>
          </a:p>
          <a:p>
            <a:pPr lvl="0"/>
            <a:r>
              <a:rPr lang="en-US" sz="2400" dirty="0">
                <a:latin typeface="Book Antiqua" panose="02040602050305030304" pitchFamily="18" charset="0"/>
              </a:rPr>
              <a:t>Views of women;</a:t>
            </a:r>
            <a:endParaRPr lang="en-GB" sz="2400" dirty="0">
              <a:latin typeface="Book Antiqua" panose="02040602050305030304" pitchFamily="18" charset="0"/>
            </a:endParaRPr>
          </a:p>
          <a:p>
            <a:pPr lvl="0"/>
            <a:r>
              <a:rPr lang="en-US" sz="2400" dirty="0">
                <a:latin typeface="Book Antiqua" panose="02040602050305030304" pitchFamily="18" charset="0"/>
              </a:rPr>
              <a:t>Public and private sphere;</a:t>
            </a:r>
            <a:endParaRPr lang="en-GB" sz="2400" dirty="0">
              <a:latin typeface="Book Antiqua" panose="02040602050305030304" pitchFamily="18" charset="0"/>
            </a:endParaRPr>
          </a:p>
          <a:p>
            <a:pPr lvl="0"/>
            <a:r>
              <a:rPr lang="en-US" sz="2400" dirty="0">
                <a:latin typeface="Book Antiqua" panose="02040602050305030304" pitchFamily="18" charset="0"/>
              </a:rPr>
              <a:t>Presentations of men;</a:t>
            </a:r>
            <a:endParaRPr lang="en-GB" sz="2400" dirty="0">
              <a:latin typeface="Book Antiqua" panose="02040602050305030304" pitchFamily="18" charset="0"/>
            </a:endParaRPr>
          </a:p>
          <a:p>
            <a:pPr lvl="0"/>
            <a:r>
              <a:rPr lang="en-US" sz="2400" dirty="0">
                <a:latin typeface="Book Antiqua" panose="02040602050305030304" pitchFamily="18" charset="0"/>
              </a:rPr>
              <a:t>Presentations of women;</a:t>
            </a:r>
            <a:endParaRPr lang="en-GB" sz="2400" dirty="0">
              <a:latin typeface="Book Antiqua" panose="02040602050305030304" pitchFamily="18" charset="0"/>
            </a:endParaRPr>
          </a:p>
          <a:p>
            <a:pPr lvl="0"/>
            <a:r>
              <a:rPr lang="en-US" sz="2400" dirty="0">
                <a:latin typeface="Book Antiqua" panose="02040602050305030304" pitchFamily="18" charset="0"/>
              </a:rPr>
              <a:t>Ideas of rebirth and transformation;</a:t>
            </a:r>
            <a:endParaRPr lang="en-GB" sz="2400" dirty="0">
              <a:latin typeface="Book Antiqua" panose="02040602050305030304" pitchFamily="18" charset="0"/>
            </a:endParaRPr>
          </a:p>
          <a:p>
            <a:pPr lvl="0"/>
            <a:r>
              <a:rPr lang="en-US" sz="2400" dirty="0">
                <a:latin typeface="Book Antiqua" panose="02040602050305030304" pitchFamily="18" charset="0"/>
              </a:rPr>
              <a:t>Societal views;</a:t>
            </a:r>
            <a:endParaRPr lang="en-GB" sz="2400" dirty="0">
              <a:latin typeface="Book Antiqua" panose="02040602050305030304" pitchFamily="18" charset="0"/>
            </a:endParaRPr>
          </a:p>
          <a:p>
            <a:pPr lvl="0"/>
            <a:r>
              <a:rPr lang="en-US" sz="2400" dirty="0">
                <a:latin typeface="Book Antiqua" panose="02040602050305030304" pitchFamily="18" charset="0"/>
              </a:rPr>
              <a:t>Gender roles;</a:t>
            </a:r>
            <a:endParaRPr lang="en-GB" sz="2400" dirty="0">
              <a:latin typeface="Book Antiqua" panose="02040602050305030304" pitchFamily="18" charset="0"/>
            </a:endParaRPr>
          </a:p>
          <a:p>
            <a:pPr lvl="0"/>
            <a:r>
              <a:rPr lang="en-US" sz="2400" dirty="0">
                <a:latin typeface="Book Antiqua" panose="02040602050305030304" pitchFamily="18" charset="0"/>
              </a:rPr>
              <a:t>Childbirth;</a:t>
            </a:r>
            <a:endParaRPr lang="en-GB" sz="2400" dirty="0">
              <a:latin typeface="Book Antiqua" panose="02040602050305030304" pitchFamily="18" charset="0"/>
            </a:endParaRPr>
          </a:p>
          <a:p>
            <a:pPr lvl="0"/>
            <a:r>
              <a:rPr lang="en-US" sz="2400" dirty="0">
                <a:latin typeface="Book Antiqua" panose="02040602050305030304" pitchFamily="18" charset="0"/>
              </a:rPr>
              <a:t>Virginity;</a:t>
            </a:r>
            <a:endParaRPr lang="en-GB" sz="2400" dirty="0">
              <a:latin typeface="Book Antiqua" panose="02040602050305030304" pitchFamily="18" charset="0"/>
            </a:endParaRPr>
          </a:p>
          <a:p>
            <a:pPr lvl="0"/>
            <a:r>
              <a:rPr lang="en-US" sz="2400" dirty="0">
                <a:latin typeface="Book Antiqua" panose="02040602050305030304" pitchFamily="18" charset="0"/>
              </a:rPr>
              <a:t>Relationships. </a:t>
            </a:r>
            <a:endParaRPr lang="en-GB" sz="2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0821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/>
              <a:t>Planning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133056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Book Antiqua" panose="02040602050305030304" pitchFamily="18" charset="0"/>
              </a:rPr>
              <a:t>AO1 will be tested through the way you construct the argument and expresses ideas</a:t>
            </a:r>
            <a:r>
              <a:rPr lang="en-GB" sz="1800" dirty="0" smtClean="0">
                <a:latin typeface="Book Antiqua" panose="0204060205030503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Book Antiqua" panose="02040602050305030304" pitchFamily="18" charset="0"/>
              </a:rPr>
              <a:t>AO2 is addressed by you focusing on the ways </a:t>
            </a:r>
            <a:r>
              <a:rPr lang="en-GB" sz="1800" dirty="0" smtClean="0">
                <a:latin typeface="Book Antiqua" panose="02040602050305030304" pitchFamily="18" charset="0"/>
              </a:rPr>
              <a:t>your poet </a:t>
            </a:r>
            <a:r>
              <a:rPr lang="en-GB" sz="1800" dirty="0" smtClean="0">
                <a:latin typeface="Book Antiqua" panose="02040602050305030304" pitchFamily="18" charset="0"/>
              </a:rPr>
              <a:t>presents </a:t>
            </a:r>
            <a:r>
              <a:rPr lang="en-GB" sz="1800" dirty="0">
                <a:latin typeface="Book Antiqua" panose="02040602050305030304" pitchFamily="18" charset="0"/>
              </a:rPr>
              <a:t>ideas  </a:t>
            </a:r>
            <a:r>
              <a:rPr lang="en-GB" sz="1800" dirty="0" smtClean="0">
                <a:latin typeface="Book Antiqua" panose="02040602050305030304" pitchFamily="18" charset="0"/>
              </a:rPr>
              <a:t>about gender and the </a:t>
            </a:r>
            <a:r>
              <a:rPr lang="en-GB" sz="1800" dirty="0">
                <a:latin typeface="Book Antiqua" panose="02040602050305030304" pitchFamily="18" charset="0"/>
              </a:rPr>
              <a:t>implied presentation of </a:t>
            </a:r>
            <a:r>
              <a:rPr lang="en-GB" sz="1800" dirty="0" smtClean="0">
                <a:latin typeface="Book Antiqua" panose="02040602050305030304" pitchFamily="18" charset="0"/>
              </a:rPr>
              <a:t>gender.</a:t>
            </a:r>
            <a:endParaRPr lang="en-GB" sz="1800" dirty="0" smtClean="0">
              <a:latin typeface="Book Antiqua" panose="0204060205030503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Book Antiqua" panose="02040602050305030304" pitchFamily="18" charset="0"/>
              </a:rPr>
              <a:t>AO3 will be addressed by you showing your understanding of a range of possible contexts which arise from the text -  cultural, </a:t>
            </a:r>
            <a:r>
              <a:rPr lang="en-GB" sz="1800" dirty="0" smtClean="0">
                <a:latin typeface="Book Antiqua" panose="02040602050305030304" pitchFamily="18" charset="0"/>
              </a:rPr>
              <a:t>biographical, political </a:t>
            </a:r>
            <a:r>
              <a:rPr lang="en-GB" sz="1800" dirty="0">
                <a:latin typeface="Book Antiqua" panose="02040602050305030304" pitchFamily="18" charset="0"/>
              </a:rPr>
              <a:t>and historical contexts, and of the different </a:t>
            </a:r>
            <a:r>
              <a:rPr lang="en-GB" sz="1800" dirty="0" smtClean="0">
                <a:latin typeface="Book Antiqua" panose="02040602050305030304" pitchFamily="18" charset="0"/>
              </a:rPr>
              <a:t>Feminist</a:t>
            </a:r>
            <a:r>
              <a:rPr lang="en-GB" sz="1800" dirty="0" smtClean="0">
                <a:latin typeface="Book Antiqua" panose="02040602050305030304" pitchFamily="18" charset="0"/>
              </a:rPr>
              <a:t> </a:t>
            </a:r>
            <a:r>
              <a:rPr lang="en-GB" sz="1800" dirty="0">
                <a:latin typeface="Book Antiqua" panose="02040602050305030304" pitchFamily="18" charset="0"/>
              </a:rPr>
              <a:t>readings of the text that are possible</a:t>
            </a:r>
            <a:r>
              <a:rPr lang="en-GB" sz="1800" dirty="0" smtClean="0">
                <a:latin typeface="Book Antiqua" panose="0204060205030503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Book Antiqua" panose="02040602050305030304" pitchFamily="18" charset="0"/>
              </a:rPr>
              <a:t>AO4 is targeted by making reference to the critical anthology texts, which counts as another text. You can also connect implicitly with other </a:t>
            </a:r>
            <a:r>
              <a:rPr lang="en-GB" sz="1800" dirty="0" smtClean="0">
                <a:latin typeface="Book Antiqua" panose="02040602050305030304" pitchFamily="18" charset="0"/>
              </a:rPr>
              <a:t>poems we have studied. </a:t>
            </a:r>
            <a:endParaRPr lang="en-GB" sz="1800" dirty="0" smtClean="0">
              <a:latin typeface="Book Antiqua" panose="0204060205030503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 smtClean="0">
                <a:latin typeface="Book Antiqua" panose="02040602050305030304" pitchFamily="18" charset="0"/>
              </a:rPr>
              <a:t>AO5 - In </a:t>
            </a:r>
            <a:r>
              <a:rPr lang="en-GB" sz="1800" dirty="0">
                <a:latin typeface="Book Antiqua" panose="02040602050305030304" pitchFamily="18" charset="0"/>
              </a:rPr>
              <a:t>debating about the </a:t>
            </a:r>
            <a:r>
              <a:rPr lang="en-GB" sz="1800" dirty="0" smtClean="0">
                <a:latin typeface="Book Antiqua" panose="02040602050305030304" pitchFamily="18" charset="0"/>
              </a:rPr>
              <a:t>different aspects of feminism </a:t>
            </a:r>
            <a:r>
              <a:rPr lang="en-GB" sz="1800" dirty="0" smtClean="0">
                <a:latin typeface="Book Antiqua" panose="02040602050305030304" pitchFamily="18" charset="0"/>
              </a:rPr>
              <a:t>you </a:t>
            </a:r>
            <a:r>
              <a:rPr lang="en-GB" sz="1800" dirty="0">
                <a:latin typeface="Book Antiqua" panose="02040602050305030304" pitchFamily="18" charset="0"/>
              </a:rPr>
              <a:t>will directly engage with different interpretations</a:t>
            </a:r>
            <a:r>
              <a:rPr lang="en-GB" sz="1800" dirty="0" smtClean="0">
                <a:latin typeface="Book Antiqua" panose="02040602050305030304" pitchFamily="18" charset="0"/>
              </a:rPr>
              <a:t>. Also consider how language, structure and form can lead to different interpretations. </a:t>
            </a:r>
            <a:endParaRPr lang="en-GB" sz="1800" dirty="0" smtClean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6804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23320" y="332656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 smtClean="0">
                <a:solidFill>
                  <a:prstClr val="black"/>
                </a:solidFill>
              </a:rPr>
              <a:t>Feminism Coursework</a:t>
            </a:r>
            <a:endParaRPr lang="en-GB" b="1" u="sng" dirty="0" smtClean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133164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</a:rPr>
              <a:t>Assessment  planning sheet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6775" y="1070734"/>
            <a:ext cx="4392488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prstClr val="black"/>
                </a:solidFill>
              </a:rPr>
              <a:t>Poetry one – main ideas presented</a:t>
            </a:r>
            <a:endParaRPr lang="en-GB" sz="1200" dirty="0" smtClean="0">
              <a:solidFill>
                <a:prstClr val="black"/>
              </a:solidFill>
            </a:endParaRPr>
          </a:p>
          <a:p>
            <a:endParaRPr lang="en-GB" sz="1200" b="1" u="sng" dirty="0">
              <a:solidFill>
                <a:prstClr val="black"/>
              </a:solidFill>
            </a:endParaRPr>
          </a:p>
          <a:p>
            <a:endParaRPr lang="en-GB" sz="1200" b="1" u="sng" dirty="0" smtClean="0">
              <a:solidFill>
                <a:prstClr val="black"/>
              </a:solidFill>
            </a:endParaRPr>
          </a:p>
          <a:p>
            <a:endParaRPr lang="en-GB" sz="1200" dirty="0">
              <a:solidFill>
                <a:prstClr val="black"/>
              </a:solidFill>
            </a:endParaRPr>
          </a:p>
          <a:p>
            <a:endParaRPr lang="en-GB" sz="1200" dirty="0" smtClean="0">
              <a:solidFill>
                <a:prstClr val="black"/>
              </a:solidFill>
            </a:endParaRPr>
          </a:p>
          <a:p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64542" y="1070733"/>
            <a:ext cx="4392488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prstClr val="black"/>
                </a:solidFill>
              </a:rPr>
              <a:t>Anthology – main ideas presented.</a:t>
            </a:r>
            <a:endParaRPr lang="en-GB" sz="1200" dirty="0" smtClean="0">
              <a:solidFill>
                <a:prstClr val="black"/>
              </a:solidFill>
            </a:endParaRPr>
          </a:p>
          <a:p>
            <a:endParaRPr lang="en-GB" sz="1200" b="1" u="sng" dirty="0">
              <a:solidFill>
                <a:prstClr val="black"/>
              </a:solidFill>
            </a:endParaRPr>
          </a:p>
          <a:p>
            <a:endParaRPr lang="en-GB" sz="1200" b="1" u="sng" dirty="0" smtClean="0">
              <a:solidFill>
                <a:prstClr val="black"/>
              </a:solidFill>
            </a:endParaRPr>
          </a:p>
          <a:p>
            <a:endParaRPr lang="en-GB" sz="1200" dirty="0">
              <a:solidFill>
                <a:prstClr val="black"/>
              </a:solidFill>
            </a:endParaRPr>
          </a:p>
          <a:p>
            <a:endParaRPr lang="en-GB" sz="1200" dirty="0" smtClean="0">
              <a:solidFill>
                <a:prstClr val="black"/>
              </a:solidFill>
            </a:endParaRPr>
          </a:p>
          <a:p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6774" y="2399400"/>
            <a:ext cx="2749041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prstClr val="black"/>
                </a:solidFill>
              </a:rPr>
              <a:t>Poem </a:t>
            </a:r>
            <a:r>
              <a:rPr lang="en-GB" sz="1200" dirty="0" smtClean="0">
                <a:solidFill>
                  <a:prstClr val="black"/>
                </a:solidFill>
              </a:rPr>
              <a:t>Language- choose two quotes and analyse why </a:t>
            </a:r>
            <a:r>
              <a:rPr lang="en-GB" sz="1200" dirty="0" smtClean="0">
                <a:solidFill>
                  <a:prstClr val="black"/>
                </a:solidFill>
              </a:rPr>
              <a:t>feminism </a:t>
            </a:r>
            <a:r>
              <a:rPr lang="en-GB" sz="1200" dirty="0" smtClean="0">
                <a:solidFill>
                  <a:prstClr val="black"/>
                </a:solidFill>
              </a:rPr>
              <a:t>is </a:t>
            </a:r>
            <a:r>
              <a:rPr lang="en-GB" sz="1200" dirty="0" smtClean="0">
                <a:solidFill>
                  <a:prstClr val="black"/>
                </a:solidFill>
              </a:rPr>
              <a:t>important.</a:t>
            </a:r>
          </a:p>
          <a:p>
            <a:endParaRPr lang="en-GB" sz="1200" b="1" u="sng" dirty="0">
              <a:solidFill>
                <a:prstClr val="black"/>
              </a:solidFill>
            </a:endParaRPr>
          </a:p>
          <a:p>
            <a:endParaRPr lang="en-GB" sz="1200" b="1" u="sng" dirty="0" smtClean="0">
              <a:solidFill>
                <a:prstClr val="black"/>
              </a:solidFill>
            </a:endParaRPr>
          </a:p>
          <a:p>
            <a:endParaRPr lang="en-GB" sz="1200" dirty="0">
              <a:solidFill>
                <a:prstClr val="black"/>
              </a:solidFill>
            </a:endParaRPr>
          </a:p>
          <a:p>
            <a:endParaRPr lang="en-GB" sz="1200" dirty="0" smtClean="0">
              <a:solidFill>
                <a:prstClr val="black"/>
              </a:solidFill>
            </a:endParaRPr>
          </a:p>
          <a:p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6773" y="3915479"/>
            <a:ext cx="2749041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prstClr val="black"/>
                </a:solidFill>
              </a:rPr>
              <a:t>Link to another poem?</a:t>
            </a:r>
            <a:endParaRPr lang="en-GB" sz="1200" dirty="0" smtClean="0">
              <a:solidFill>
                <a:prstClr val="black"/>
              </a:solidFill>
            </a:endParaRPr>
          </a:p>
          <a:p>
            <a:endParaRPr lang="en-GB" sz="1200" b="1" u="sng" dirty="0">
              <a:solidFill>
                <a:prstClr val="black"/>
              </a:solidFill>
            </a:endParaRPr>
          </a:p>
          <a:p>
            <a:endParaRPr lang="en-GB" sz="1200" b="1" u="sng" dirty="0" smtClean="0">
              <a:solidFill>
                <a:prstClr val="black"/>
              </a:solidFill>
            </a:endParaRPr>
          </a:p>
          <a:p>
            <a:endParaRPr lang="en-GB" sz="1200" dirty="0">
              <a:solidFill>
                <a:prstClr val="black"/>
              </a:solidFill>
            </a:endParaRPr>
          </a:p>
          <a:p>
            <a:endParaRPr lang="en-GB" sz="1200" dirty="0" smtClean="0">
              <a:solidFill>
                <a:prstClr val="black"/>
              </a:solidFill>
            </a:endParaRPr>
          </a:p>
          <a:p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52417" y="2387860"/>
            <a:ext cx="2959743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prstClr val="black"/>
                </a:solidFill>
              </a:rPr>
              <a:t>Compare to anthology - </a:t>
            </a:r>
            <a:r>
              <a:rPr lang="en-GB" sz="1200" dirty="0" smtClean="0">
                <a:solidFill>
                  <a:prstClr val="black"/>
                </a:solidFill>
              </a:rPr>
              <a:t>How does the poem conform or disagree with anthology ideas?</a:t>
            </a:r>
            <a:endParaRPr lang="en-GB" sz="1200" b="1" u="sng" dirty="0" smtClean="0">
              <a:solidFill>
                <a:prstClr val="black"/>
              </a:solidFill>
            </a:endParaRPr>
          </a:p>
          <a:p>
            <a:endParaRPr lang="en-GB" sz="1200" b="1" u="sng" dirty="0">
              <a:solidFill>
                <a:prstClr val="black"/>
              </a:solidFill>
            </a:endParaRPr>
          </a:p>
          <a:p>
            <a:endParaRPr lang="en-GB" sz="1200" b="1" u="sng" dirty="0" smtClean="0">
              <a:solidFill>
                <a:prstClr val="black"/>
              </a:solidFill>
            </a:endParaRPr>
          </a:p>
          <a:p>
            <a:endParaRPr lang="en-GB" sz="1200" b="1" u="sng" dirty="0">
              <a:solidFill>
                <a:prstClr val="black"/>
              </a:solidFill>
            </a:endParaRPr>
          </a:p>
          <a:p>
            <a:endParaRPr lang="en-GB" sz="1200" b="1" u="sng" dirty="0">
              <a:solidFill>
                <a:prstClr val="black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691680" y="5589240"/>
            <a:ext cx="5256584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prstClr val="black"/>
                </a:solidFill>
              </a:rPr>
              <a:t>Writer’s </a:t>
            </a:r>
            <a:r>
              <a:rPr lang="en-GB" sz="1200" dirty="0" smtClean="0">
                <a:solidFill>
                  <a:prstClr val="black"/>
                </a:solidFill>
              </a:rPr>
              <a:t>intentions- what were they aiming to do., linked to contextual factors.</a:t>
            </a:r>
            <a:endParaRPr lang="en-GB" sz="1200" b="1" u="sng" dirty="0">
              <a:solidFill>
                <a:prstClr val="black"/>
              </a:solidFill>
            </a:endParaRPr>
          </a:p>
          <a:p>
            <a:endParaRPr lang="en-GB" sz="1200" b="1" u="sng" dirty="0" smtClean="0">
              <a:solidFill>
                <a:prstClr val="black"/>
              </a:solidFill>
            </a:endParaRPr>
          </a:p>
          <a:p>
            <a:endParaRPr lang="en-GB" sz="1200" dirty="0">
              <a:solidFill>
                <a:prstClr val="black"/>
              </a:solidFill>
            </a:endParaRPr>
          </a:p>
          <a:p>
            <a:endParaRPr lang="en-GB" sz="1200" dirty="0" smtClean="0">
              <a:solidFill>
                <a:prstClr val="black"/>
              </a:solidFill>
            </a:endParaRPr>
          </a:p>
          <a:p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rot="10527250">
            <a:off x="4283968" y="1484784"/>
            <a:ext cx="504056" cy="1861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052417" y="3915479"/>
            <a:ext cx="2959743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prstClr val="black"/>
                </a:solidFill>
              </a:rPr>
              <a:t>Compare to anthology - </a:t>
            </a:r>
            <a:r>
              <a:rPr lang="en-GB" sz="1200" dirty="0" smtClean="0">
                <a:solidFill>
                  <a:prstClr val="black"/>
                </a:solidFill>
              </a:rPr>
              <a:t>How does the poem conform or disagree with anthology ideas?</a:t>
            </a:r>
            <a:endParaRPr lang="en-GB" sz="1200" b="1" u="sng" dirty="0" smtClean="0">
              <a:solidFill>
                <a:prstClr val="black"/>
              </a:solidFill>
            </a:endParaRPr>
          </a:p>
          <a:p>
            <a:endParaRPr lang="en-GB" sz="1200" b="1" u="sng" dirty="0">
              <a:solidFill>
                <a:prstClr val="black"/>
              </a:solidFill>
            </a:endParaRPr>
          </a:p>
          <a:p>
            <a:endParaRPr lang="en-GB" sz="1200" b="1" u="sng" dirty="0" smtClean="0">
              <a:solidFill>
                <a:prstClr val="black"/>
              </a:solidFill>
            </a:endParaRPr>
          </a:p>
          <a:p>
            <a:endParaRPr lang="en-GB" sz="1200" b="1" u="sng" dirty="0">
              <a:solidFill>
                <a:prstClr val="black"/>
              </a:solidFill>
            </a:endParaRPr>
          </a:p>
          <a:p>
            <a:endParaRPr lang="en-GB" sz="1200" b="1" u="sng" dirty="0">
              <a:solidFill>
                <a:prstClr val="black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149806" y="2399400"/>
            <a:ext cx="2749041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prstClr val="black"/>
                </a:solidFill>
              </a:rPr>
              <a:t>Link to another poem?</a:t>
            </a:r>
            <a:endParaRPr lang="en-GB" sz="1200" b="1" u="sng" dirty="0">
              <a:solidFill>
                <a:prstClr val="black"/>
              </a:solidFill>
            </a:endParaRPr>
          </a:p>
          <a:p>
            <a:endParaRPr lang="en-GB" sz="1200" b="1" u="sng" dirty="0" smtClean="0">
              <a:solidFill>
                <a:prstClr val="black"/>
              </a:solidFill>
            </a:endParaRPr>
          </a:p>
          <a:p>
            <a:endParaRPr lang="en-GB" sz="1200" dirty="0">
              <a:solidFill>
                <a:prstClr val="black"/>
              </a:solidFill>
            </a:endParaRPr>
          </a:p>
          <a:p>
            <a:endParaRPr lang="en-GB" sz="1200" dirty="0" smtClean="0">
              <a:solidFill>
                <a:prstClr val="black"/>
              </a:solidFill>
            </a:endParaRPr>
          </a:p>
          <a:p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149805" y="3915479"/>
            <a:ext cx="2749041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prstClr val="black"/>
                </a:solidFill>
              </a:rPr>
              <a:t>Poem – </a:t>
            </a:r>
            <a:r>
              <a:rPr lang="en-GB" sz="1200" dirty="0" smtClean="0">
                <a:solidFill>
                  <a:prstClr val="black"/>
                </a:solidFill>
              </a:rPr>
              <a:t>Structure and form- </a:t>
            </a:r>
            <a:r>
              <a:rPr lang="en-GB" sz="1200" dirty="0" smtClean="0">
                <a:solidFill>
                  <a:prstClr val="black"/>
                </a:solidFill>
              </a:rPr>
              <a:t>analyse </a:t>
            </a:r>
            <a:r>
              <a:rPr lang="en-GB" sz="1200" dirty="0" smtClean="0">
                <a:solidFill>
                  <a:prstClr val="black"/>
                </a:solidFill>
              </a:rPr>
              <a:t>hand explain effect</a:t>
            </a:r>
            <a:endParaRPr lang="en-GB" sz="1200" dirty="0" smtClean="0">
              <a:solidFill>
                <a:prstClr val="black"/>
              </a:solidFill>
            </a:endParaRPr>
          </a:p>
          <a:p>
            <a:endParaRPr lang="en-GB" sz="1200" b="1" u="sng" dirty="0">
              <a:solidFill>
                <a:prstClr val="black"/>
              </a:solidFill>
            </a:endParaRPr>
          </a:p>
          <a:p>
            <a:endParaRPr lang="en-GB" sz="1200" b="1" u="sng" dirty="0" smtClean="0">
              <a:solidFill>
                <a:prstClr val="black"/>
              </a:solidFill>
            </a:endParaRPr>
          </a:p>
          <a:p>
            <a:endParaRPr lang="en-GB" sz="1200" dirty="0">
              <a:solidFill>
                <a:prstClr val="black"/>
              </a:solidFill>
            </a:endParaRPr>
          </a:p>
          <a:p>
            <a:endParaRPr lang="en-GB" sz="1200" dirty="0" smtClean="0">
              <a:solidFill>
                <a:prstClr val="black"/>
              </a:solidFill>
            </a:endParaRPr>
          </a:p>
          <a:p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2699792" y="1988840"/>
            <a:ext cx="2880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5" name="Left Arrow 14"/>
          <p:cNvSpPr/>
          <p:nvPr/>
        </p:nvSpPr>
        <p:spPr>
          <a:xfrm rot="10609949">
            <a:off x="5868144" y="3068960"/>
            <a:ext cx="360040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3" name="Left Arrow 42"/>
          <p:cNvSpPr/>
          <p:nvPr/>
        </p:nvSpPr>
        <p:spPr>
          <a:xfrm rot="10559977">
            <a:off x="2734751" y="3091897"/>
            <a:ext cx="360040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4" name="Down Arrow 43"/>
          <p:cNvSpPr/>
          <p:nvPr/>
        </p:nvSpPr>
        <p:spPr>
          <a:xfrm>
            <a:off x="7524328" y="3429000"/>
            <a:ext cx="144015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0" name="Right Arrow 29"/>
          <p:cNvSpPr/>
          <p:nvPr/>
        </p:nvSpPr>
        <p:spPr>
          <a:xfrm rot="10800000">
            <a:off x="2734751" y="4607976"/>
            <a:ext cx="360040" cy="1171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5" name="Right Arrow 44"/>
          <p:cNvSpPr/>
          <p:nvPr/>
        </p:nvSpPr>
        <p:spPr>
          <a:xfrm rot="10999780">
            <a:off x="5868144" y="4609321"/>
            <a:ext cx="360040" cy="1171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6" name="Down Arrow 45"/>
          <p:cNvSpPr/>
          <p:nvPr/>
        </p:nvSpPr>
        <p:spPr>
          <a:xfrm>
            <a:off x="6799299" y="5251538"/>
            <a:ext cx="144015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8380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346</Words>
  <Application>Microsoft Office PowerPoint</Application>
  <PresentationFormat>On-screen Show (4:3)</PresentationFormat>
  <Paragraphs>59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1_Office Theme</vt:lpstr>
      <vt:lpstr>Planning coursework</vt:lpstr>
      <vt:lpstr>Questions</vt:lpstr>
      <vt:lpstr>Probable content</vt:lpstr>
      <vt:lpstr>Planning</vt:lpstr>
      <vt:lpstr>Slide 5</vt:lpstr>
    </vt:vector>
  </TitlesOfParts>
  <Company>Alleyns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Sister Maude</dc:title>
  <dc:creator>SP</dc:creator>
  <cp:lastModifiedBy>Sarah</cp:lastModifiedBy>
  <cp:revision>13</cp:revision>
  <dcterms:created xsi:type="dcterms:W3CDTF">2013-03-20T17:30:39Z</dcterms:created>
  <dcterms:modified xsi:type="dcterms:W3CDTF">2016-07-06T20:23:52Z</dcterms:modified>
</cp:coreProperties>
</file>